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73"/>
  </p:notesMasterIdLst>
  <p:sldIdLst>
    <p:sldId id="256" r:id="rId2"/>
    <p:sldId id="257" r:id="rId3"/>
    <p:sldId id="329" r:id="rId4"/>
    <p:sldId id="330" r:id="rId5"/>
    <p:sldId id="331" r:id="rId6"/>
    <p:sldId id="332" r:id="rId7"/>
    <p:sldId id="333" r:id="rId8"/>
    <p:sldId id="334" r:id="rId9"/>
    <p:sldId id="335" r:id="rId10"/>
    <p:sldId id="336" r:id="rId11"/>
    <p:sldId id="337" r:id="rId12"/>
    <p:sldId id="338" r:id="rId13"/>
    <p:sldId id="339" r:id="rId14"/>
    <p:sldId id="340" r:id="rId15"/>
    <p:sldId id="341" r:id="rId16"/>
    <p:sldId id="342" r:id="rId17"/>
    <p:sldId id="343" r:id="rId18"/>
    <p:sldId id="344" r:id="rId19"/>
    <p:sldId id="271" r:id="rId20"/>
    <p:sldId id="290" r:id="rId21"/>
    <p:sldId id="272" r:id="rId22"/>
    <p:sldId id="291" r:id="rId23"/>
    <p:sldId id="276" r:id="rId24"/>
    <p:sldId id="292" r:id="rId25"/>
    <p:sldId id="273" r:id="rId26"/>
    <p:sldId id="293" r:id="rId27"/>
    <p:sldId id="274" r:id="rId28"/>
    <p:sldId id="275" r:id="rId29"/>
    <p:sldId id="294" r:id="rId30"/>
    <p:sldId id="277" r:id="rId31"/>
    <p:sldId id="278" r:id="rId32"/>
    <p:sldId id="279" r:id="rId33"/>
    <p:sldId id="280" r:id="rId34"/>
    <p:sldId id="281" r:id="rId35"/>
    <p:sldId id="295" r:id="rId36"/>
    <p:sldId id="297" r:id="rId37"/>
    <p:sldId id="298" r:id="rId38"/>
    <p:sldId id="299" r:id="rId39"/>
    <p:sldId id="300" r:id="rId40"/>
    <p:sldId id="301" r:id="rId41"/>
    <p:sldId id="302" r:id="rId42"/>
    <p:sldId id="303" r:id="rId43"/>
    <p:sldId id="304" r:id="rId44"/>
    <p:sldId id="282" r:id="rId45"/>
    <p:sldId id="283" r:id="rId46"/>
    <p:sldId id="284" r:id="rId47"/>
    <p:sldId id="285" r:id="rId48"/>
    <p:sldId id="286" r:id="rId49"/>
    <p:sldId id="305" r:id="rId50"/>
    <p:sldId id="307" r:id="rId51"/>
    <p:sldId id="308" r:id="rId52"/>
    <p:sldId id="309" r:id="rId53"/>
    <p:sldId id="327" r:id="rId54"/>
    <p:sldId id="328" r:id="rId55"/>
    <p:sldId id="310"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5" r:id="rId69"/>
    <p:sldId id="326" r:id="rId70"/>
    <p:sldId id="324" r:id="rId71"/>
    <p:sldId id="30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A60B4C-79E1-4315-8C49-B7FC1CDA8209}" type="datetimeFigureOut">
              <a:rPr lang="en-AU" smtClean="0"/>
              <a:t>17/02/2025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58F45-6DB9-4DD9-A728-5466F321A76F}" type="slidenum">
              <a:rPr lang="en-AU" smtClean="0"/>
              <a:t>‹#›</a:t>
            </a:fld>
            <a:endParaRPr lang="en-AU"/>
          </a:p>
        </p:txBody>
      </p:sp>
    </p:spTree>
    <p:extLst>
      <p:ext uri="{BB962C8B-B14F-4D97-AF65-F5344CB8AC3E}">
        <p14:creationId xmlns:p14="http://schemas.microsoft.com/office/powerpoint/2010/main" val="760945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948F-1D64-0FF5-E7B3-B2AC8F9862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6DDB8FF-1CA9-DEEF-03B6-27B1F73569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184E43B-D6BE-FD9F-315A-F2FCD7EA18D1}"/>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5" name="Footer Placeholder 4">
            <a:extLst>
              <a:ext uri="{FF2B5EF4-FFF2-40B4-BE49-F238E27FC236}">
                <a16:creationId xmlns:a16="http://schemas.microsoft.com/office/drawing/2014/main" id="{9E52C1F6-016E-1C9E-E644-830E7669BF1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64A8DDA-B5E8-EEE6-96B7-477E3C521F8E}"/>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1729279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4B4E-4437-A785-2935-9704DFBA85A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6E091CD-A797-2ED3-8213-BC7B59977D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DE11016-ECB9-A377-5EC6-6BD51A584657}"/>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5" name="Footer Placeholder 4">
            <a:extLst>
              <a:ext uri="{FF2B5EF4-FFF2-40B4-BE49-F238E27FC236}">
                <a16:creationId xmlns:a16="http://schemas.microsoft.com/office/drawing/2014/main" id="{E58C468B-2C4D-92CB-19AF-7BFAF5DC378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50C5E45-F990-995E-7001-84BF86CFAE6D}"/>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2793390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33921E-C5E2-4D4D-F9EA-F82B7642BD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3596574-B1DD-8A15-1CF8-58B564A39A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9812166-C5EE-8738-C70A-FA9B2B81D18D}"/>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5" name="Footer Placeholder 4">
            <a:extLst>
              <a:ext uri="{FF2B5EF4-FFF2-40B4-BE49-F238E27FC236}">
                <a16:creationId xmlns:a16="http://schemas.microsoft.com/office/drawing/2014/main" id="{3786AF8F-E5A1-239C-8B4E-4B79D0F8B3A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EB1D50-15AB-B9A7-9F86-48221DBE5F20}"/>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3047889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767FBE-3894-4B4D-80B0-514F8A49C150}" type="datetimeFigureOut">
              <a:rPr lang="en-AU" smtClean="0"/>
              <a:t>17/02/2025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2793436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2E76-2770-BBC1-32D5-2A0C211A3F5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33BA9FE-1D38-6293-E854-97ADA8BB7A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A3C077-1951-BA98-B808-2ABCBFF26A11}"/>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5" name="Footer Placeholder 4">
            <a:extLst>
              <a:ext uri="{FF2B5EF4-FFF2-40B4-BE49-F238E27FC236}">
                <a16:creationId xmlns:a16="http://schemas.microsoft.com/office/drawing/2014/main" id="{D74F6B70-8A0E-1088-1E59-7E9CB16245A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12E366C-2549-839E-8E0A-4E623274FCE9}"/>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131360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49D2-0149-5EA9-407B-016BF03EF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A5FACC3-379E-5D74-B49F-9ADC73E6F4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97E243-7C39-A1E7-35E3-AB74FE035198}"/>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5" name="Footer Placeholder 4">
            <a:extLst>
              <a:ext uri="{FF2B5EF4-FFF2-40B4-BE49-F238E27FC236}">
                <a16:creationId xmlns:a16="http://schemas.microsoft.com/office/drawing/2014/main" id="{949C3AEB-0BDA-C3A7-ED86-A49B9515772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0C6FC1E-7832-E77A-0F7F-F46BAD80C288}"/>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48177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CCCE-812C-DB73-5571-FEE507F1DAB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B30C31D-79DF-0684-88A1-6556F660F6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2ECEB40-3589-274B-3A2B-1BF122246B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D42F3FB8-30ED-8FD1-D2A7-04001E01EAB7}"/>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6" name="Footer Placeholder 5">
            <a:extLst>
              <a:ext uri="{FF2B5EF4-FFF2-40B4-BE49-F238E27FC236}">
                <a16:creationId xmlns:a16="http://schemas.microsoft.com/office/drawing/2014/main" id="{6FACEF57-46E7-45DA-BD66-46327CA6329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075A34A-40D5-BE30-BD41-14E7B6A495C3}"/>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277135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0ABC9-EA90-B2C9-0BD9-46E2CB7C425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8D5FDBA-0436-F61D-A262-1E6BB1CA19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8786E-0964-5865-772E-71549AF34D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C7BF2D24-F45B-8466-4563-7A6A60B105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9A3EAA-1070-356D-C7C8-47CAFE5E9B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82BCF792-8D1E-0015-DFF7-66ABE710CC25}"/>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8" name="Footer Placeholder 7">
            <a:extLst>
              <a:ext uri="{FF2B5EF4-FFF2-40B4-BE49-F238E27FC236}">
                <a16:creationId xmlns:a16="http://schemas.microsoft.com/office/drawing/2014/main" id="{EA4260DE-6199-53F6-B0A6-794729D8AE7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01860F7E-23EF-0901-9EB7-4265BB9FBDC4}"/>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1498465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E7B34-85C7-3F8A-8B41-0AB9732FB25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6513651-5FE8-9FE8-7DA7-6DA31BEC7E3C}"/>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4" name="Footer Placeholder 3">
            <a:extLst>
              <a:ext uri="{FF2B5EF4-FFF2-40B4-BE49-F238E27FC236}">
                <a16:creationId xmlns:a16="http://schemas.microsoft.com/office/drawing/2014/main" id="{EDC96098-DA42-3974-0E07-8374C4D3DC47}"/>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1BCF035-70BA-C8A3-753D-C1EB54F45F73}"/>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2204499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A3791B-3F21-9DBB-4F97-69B3EF61E9FD}"/>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3" name="Footer Placeholder 2">
            <a:extLst>
              <a:ext uri="{FF2B5EF4-FFF2-40B4-BE49-F238E27FC236}">
                <a16:creationId xmlns:a16="http://schemas.microsoft.com/office/drawing/2014/main" id="{165AE0A7-33DB-57E8-F774-C6DC0C63F9A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8E63C5A-8B4C-4E3C-808A-13BBF51049EF}"/>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333027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9A58-16EE-D2C8-4831-945B3A8C6B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202D50A-DC98-5438-9A82-6093F2739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BE320B8-268F-7A0C-E3E2-B9AD756F1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542F44-CB2F-8C57-28AD-384E4473821B}"/>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6" name="Footer Placeholder 5">
            <a:extLst>
              <a:ext uri="{FF2B5EF4-FFF2-40B4-BE49-F238E27FC236}">
                <a16:creationId xmlns:a16="http://schemas.microsoft.com/office/drawing/2014/main" id="{56E5DA02-8B95-EBE6-5229-7D51B9A5C1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037C55E-827C-5AF2-921B-5249B727C841}"/>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58515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0CBBB-94B1-1EB9-61D6-6284BAB5BB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A362CB77-ACC4-1F3A-3A84-2081F89E94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A2C741E-44BE-4597-9A57-796D6E420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78D8E4-F347-10D7-411E-0255ADA13912}"/>
              </a:ext>
            </a:extLst>
          </p:cNvPr>
          <p:cNvSpPr>
            <a:spLocks noGrp="1"/>
          </p:cNvSpPr>
          <p:nvPr>
            <p:ph type="dt" sz="half" idx="10"/>
          </p:nvPr>
        </p:nvSpPr>
        <p:spPr/>
        <p:txBody>
          <a:bodyPr/>
          <a:lstStyle/>
          <a:p>
            <a:fld id="{CA767FBE-3894-4B4D-80B0-514F8A49C150}" type="datetimeFigureOut">
              <a:rPr lang="en-AU" smtClean="0"/>
              <a:t>17/02/2025</a:t>
            </a:fld>
            <a:endParaRPr lang="en-AU"/>
          </a:p>
        </p:txBody>
      </p:sp>
      <p:sp>
        <p:nvSpPr>
          <p:cNvPr id="6" name="Footer Placeholder 5">
            <a:extLst>
              <a:ext uri="{FF2B5EF4-FFF2-40B4-BE49-F238E27FC236}">
                <a16:creationId xmlns:a16="http://schemas.microsoft.com/office/drawing/2014/main" id="{386031FC-A602-389F-CFC6-227C05A876E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549C36B-BFA6-4D8D-EE60-2FE40F94659E}"/>
              </a:ext>
            </a:extLst>
          </p:cNvPr>
          <p:cNvSpPr>
            <a:spLocks noGrp="1"/>
          </p:cNvSpPr>
          <p:nvPr>
            <p:ph type="sldNum" sz="quarter" idx="12"/>
          </p:nvPr>
        </p:nvSpPr>
        <p:spPr/>
        <p:txBody>
          <a:bodyPr/>
          <a:lstStyle/>
          <a:p>
            <a:fld id="{9E11826A-AC21-41BB-8132-A588EDCCED15}" type="slidenum">
              <a:rPr lang="en-AU" smtClean="0"/>
              <a:t>‹#›</a:t>
            </a:fld>
            <a:endParaRPr lang="en-AU"/>
          </a:p>
        </p:txBody>
      </p:sp>
    </p:spTree>
    <p:extLst>
      <p:ext uri="{BB962C8B-B14F-4D97-AF65-F5344CB8AC3E}">
        <p14:creationId xmlns:p14="http://schemas.microsoft.com/office/powerpoint/2010/main" val="3718127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87F2E4-DF5A-3712-0359-66591FBC53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60F0F1-19A5-8F95-DD34-FD673513A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545A580-AE64-7F21-8780-8E2B4C7E51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67FBE-3894-4B4D-80B0-514F8A49C150}" type="datetimeFigureOut">
              <a:rPr lang="en-AU" smtClean="0"/>
              <a:t>17/02/2025</a:t>
            </a:fld>
            <a:endParaRPr lang="en-AU"/>
          </a:p>
        </p:txBody>
      </p:sp>
      <p:sp>
        <p:nvSpPr>
          <p:cNvPr id="5" name="Footer Placeholder 4">
            <a:extLst>
              <a:ext uri="{FF2B5EF4-FFF2-40B4-BE49-F238E27FC236}">
                <a16:creationId xmlns:a16="http://schemas.microsoft.com/office/drawing/2014/main" id="{F3E40445-1996-2B53-8A17-D0CA1A6CB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F57A89B-10A8-D9E0-4EB6-FCB8DEF5A0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11826A-AC21-41BB-8132-A588EDCCED15}" type="slidenum">
              <a:rPr lang="en-AU" smtClean="0"/>
              <a:t>‹#›</a:t>
            </a:fld>
            <a:endParaRPr lang="en-AU"/>
          </a:p>
        </p:txBody>
      </p:sp>
    </p:spTree>
    <p:extLst>
      <p:ext uri="{BB962C8B-B14F-4D97-AF65-F5344CB8AC3E}">
        <p14:creationId xmlns:p14="http://schemas.microsoft.com/office/powerpoint/2010/main" val="265582436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2E75-FCEB-44BB-4E58-1217584A6699}"/>
              </a:ext>
            </a:extLst>
          </p:cNvPr>
          <p:cNvSpPr>
            <a:spLocks noGrp="1"/>
          </p:cNvSpPr>
          <p:nvPr>
            <p:ph type="ctrTitle"/>
          </p:nvPr>
        </p:nvSpPr>
        <p:spPr/>
        <p:txBody>
          <a:bodyPr>
            <a:normAutofit fontScale="90000"/>
          </a:bodyPr>
          <a:lstStyle/>
          <a:p>
            <a:r>
              <a:rPr lang="en-US" dirty="0"/>
              <a:t>Understanding requirements: </a:t>
            </a:r>
            <a:r>
              <a:rPr lang="en-US" dirty="0" err="1"/>
              <a:t>Behavoural</a:t>
            </a:r>
            <a:r>
              <a:rPr lang="en-US" dirty="0"/>
              <a:t> model and Flow model</a:t>
            </a:r>
            <a:endParaRPr lang="en-AU" dirty="0"/>
          </a:p>
        </p:txBody>
      </p:sp>
      <p:sp>
        <p:nvSpPr>
          <p:cNvPr id="3" name="Subtitle 2">
            <a:extLst>
              <a:ext uri="{FF2B5EF4-FFF2-40B4-BE49-F238E27FC236}">
                <a16:creationId xmlns:a16="http://schemas.microsoft.com/office/drawing/2014/main" id="{59B0C9B7-12A5-07A1-5B70-D904BFAE02C4}"/>
              </a:ext>
            </a:extLst>
          </p:cNvPr>
          <p:cNvSpPr>
            <a:spLocks noGrp="1"/>
          </p:cNvSpPr>
          <p:nvPr>
            <p:ph type="subTitle" idx="1"/>
          </p:nvPr>
        </p:nvSpPr>
        <p:spPr/>
        <p:txBody>
          <a:bodyPr/>
          <a:lstStyle/>
          <a:p>
            <a:r>
              <a:rPr lang="en-US" dirty="0"/>
              <a:t>PART-2</a:t>
            </a:r>
            <a:endParaRPr lang="en-AU" dirty="0"/>
          </a:p>
        </p:txBody>
      </p:sp>
    </p:spTree>
    <p:extLst>
      <p:ext uri="{BB962C8B-B14F-4D97-AF65-F5344CB8AC3E}">
        <p14:creationId xmlns:p14="http://schemas.microsoft.com/office/powerpoint/2010/main" val="1367005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1D9A-7538-2AD5-F92D-9F8D912A400A}"/>
              </a:ext>
            </a:extLst>
          </p:cNvPr>
          <p:cNvSpPr>
            <a:spLocks noGrp="1"/>
          </p:cNvSpPr>
          <p:nvPr>
            <p:ph type="title"/>
          </p:nvPr>
        </p:nvSpPr>
        <p:spPr/>
        <p:txBody>
          <a:bodyPr/>
          <a:lstStyle/>
          <a:p>
            <a:r>
              <a:rPr lang="en-US" dirty="0"/>
              <a:t>Basic Sequence Diagram Notations</a:t>
            </a:r>
            <a:endParaRPr lang="en-AU" dirty="0"/>
          </a:p>
        </p:txBody>
      </p:sp>
      <p:sp>
        <p:nvSpPr>
          <p:cNvPr id="3" name="Content Placeholder 2">
            <a:extLst>
              <a:ext uri="{FF2B5EF4-FFF2-40B4-BE49-F238E27FC236}">
                <a16:creationId xmlns:a16="http://schemas.microsoft.com/office/drawing/2014/main" id="{EC9C5C49-C7F1-4231-4089-3177247C94D7}"/>
              </a:ext>
            </a:extLst>
          </p:cNvPr>
          <p:cNvSpPr>
            <a:spLocks noGrp="1"/>
          </p:cNvSpPr>
          <p:nvPr>
            <p:ph sz="quarter" idx="13"/>
          </p:nvPr>
        </p:nvSpPr>
        <p:spPr/>
        <p:txBody>
          <a:bodyPr/>
          <a:lstStyle/>
          <a:p>
            <a:endParaRPr lang="en-AU" dirty="0"/>
          </a:p>
        </p:txBody>
      </p:sp>
      <p:pic>
        <p:nvPicPr>
          <p:cNvPr id="5" name="Picture 4">
            <a:extLst>
              <a:ext uri="{FF2B5EF4-FFF2-40B4-BE49-F238E27FC236}">
                <a16:creationId xmlns:a16="http://schemas.microsoft.com/office/drawing/2014/main" id="{235C9F28-0EEE-4110-B665-D3EF5C3AB282}"/>
              </a:ext>
            </a:extLst>
          </p:cNvPr>
          <p:cNvPicPr>
            <a:picLocks noChangeAspect="1"/>
          </p:cNvPicPr>
          <p:nvPr/>
        </p:nvPicPr>
        <p:blipFill>
          <a:blip r:embed="rId2"/>
          <a:stretch>
            <a:fillRect/>
          </a:stretch>
        </p:blipFill>
        <p:spPr>
          <a:xfrm>
            <a:off x="1896933" y="1543586"/>
            <a:ext cx="7564308" cy="5110210"/>
          </a:xfrm>
          <a:prstGeom prst="rect">
            <a:avLst/>
          </a:prstGeom>
        </p:spPr>
      </p:pic>
    </p:spTree>
    <p:extLst>
      <p:ext uri="{BB962C8B-B14F-4D97-AF65-F5344CB8AC3E}">
        <p14:creationId xmlns:p14="http://schemas.microsoft.com/office/powerpoint/2010/main" val="17596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6B758-F807-A32D-9B6D-4B55E03CCFCF}"/>
              </a:ext>
            </a:extLst>
          </p:cNvPr>
          <p:cNvSpPr>
            <a:spLocks noGrp="1"/>
          </p:cNvSpPr>
          <p:nvPr>
            <p:ph type="title"/>
          </p:nvPr>
        </p:nvSpPr>
        <p:spPr/>
        <p:txBody>
          <a:bodyPr/>
          <a:lstStyle/>
          <a:p>
            <a:r>
              <a:rPr lang="en-US" dirty="0"/>
              <a:t>Types of messages in Sequence Diagrams</a:t>
            </a:r>
            <a:endParaRPr lang="en-AU" dirty="0"/>
          </a:p>
        </p:txBody>
      </p:sp>
      <p:sp>
        <p:nvSpPr>
          <p:cNvPr id="3" name="Content Placeholder 2">
            <a:extLst>
              <a:ext uri="{FF2B5EF4-FFF2-40B4-BE49-F238E27FC236}">
                <a16:creationId xmlns:a16="http://schemas.microsoft.com/office/drawing/2014/main" id="{E78BBA3C-62F1-695D-D488-41600035547A}"/>
              </a:ext>
            </a:extLst>
          </p:cNvPr>
          <p:cNvSpPr>
            <a:spLocks noGrp="1"/>
          </p:cNvSpPr>
          <p:nvPr>
            <p:ph sz="quarter" idx="13"/>
          </p:nvPr>
        </p:nvSpPr>
        <p:spPr/>
        <p:txBody>
          <a:bodyPr/>
          <a:lstStyle/>
          <a:p>
            <a:endParaRPr lang="en-AU"/>
          </a:p>
        </p:txBody>
      </p:sp>
      <p:pic>
        <p:nvPicPr>
          <p:cNvPr id="5" name="Picture 4">
            <a:extLst>
              <a:ext uri="{FF2B5EF4-FFF2-40B4-BE49-F238E27FC236}">
                <a16:creationId xmlns:a16="http://schemas.microsoft.com/office/drawing/2014/main" id="{AB5DE065-7EF0-66E3-46F8-6F86272FD7BC}"/>
              </a:ext>
            </a:extLst>
          </p:cNvPr>
          <p:cNvPicPr>
            <a:picLocks noChangeAspect="1"/>
          </p:cNvPicPr>
          <p:nvPr/>
        </p:nvPicPr>
        <p:blipFill>
          <a:blip r:embed="rId2"/>
          <a:stretch>
            <a:fillRect/>
          </a:stretch>
        </p:blipFill>
        <p:spPr>
          <a:xfrm>
            <a:off x="2136223" y="1912740"/>
            <a:ext cx="7530291" cy="4165862"/>
          </a:xfrm>
          <a:prstGeom prst="rect">
            <a:avLst/>
          </a:prstGeom>
        </p:spPr>
      </p:pic>
    </p:spTree>
    <p:extLst>
      <p:ext uri="{BB962C8B-B14F-4D97-AF65-F5344CB8AC3E}">
        <p14:creationId xmlns:p14="http://schemas.microsoft.com/office/powerpoint/2010/main" val="139738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9662-4D9C-6ADC-97E7-30318FE73AA8}"/>
              </a:ext>
            </a:extLst>
          </p:cNvPr>
          <p:cNvSpPr>
            <a:spLocks noGrp="1"/>
          </p:cNvSpPr>
          <p:nvPr>
            <p:ph type="title"/>
          </p:nvPr>
        </p:nvSpPr>
        <p:spPr/>
        <p:txBody>
          <a:bodyPr/>
          <a:lstStyle/>
          <a:p>
            <a:r>
              <a:rPr lang="en-US" dirty="0"/>
              <a:t>Sequence Diagram for login</a:t>
            </a:r>
            <a:endParaRPr lang="en-AU" dirty="0"/>
          </a:p>
        </p:txBody>
      </p:sp>
      <p:sp>
        <p:nvSpPr>
          <p:cNvPr id="3" name="Content Placeholder 2">
            <a:extLst>
              <a:ext uri="{FF2B5EF4-FFF2-40B4-BE49-F238E27FC236}">
                <a16:creationId xmlns:a16="http://schemas.microsoft.com/office/drawing/2014/main" id="{BE7E7A2B-71D3-E566-129A-5BE38F2FE328}"/>
              </a:ext>
            </a:extLst>
          </p:cNvPr>
          <p:cNvSpPr>
            <a:spLocks noGrp="1"/>
          </p:cNvSpPr>
          <p:nvPr>
            <p:ph sz="quarter" idx="13"/>
          </p:nvPr>
        </p:nvSpPr>
        <p:spPr/>
        <p:txBody>
          <a:bodyPr/>
          <a:lstStyle/>
          <a:p>
            <a:endParaRPr lang="en-AU"/>
          </a:p>
        </p:txBody>
      </p:sp>
      <p:pic>
        <p:nvPicPr>
          <p:cNvPr id="5" name="Picture 4">
            <a:extLst>
              <a:ext uri="{FF2B5EF4-FFF2-40B4-BE49-F238E27FC236}">
                <a16:creationId xmlns:a16="http://schemas.microsoft.com/office/drawing/2014/main" id="{E1A7C74C-70AE-2DEC-0E49-228DD471B34C}"/>
              </a:ext>
            </a:extLst>
          </p:cNvPr>
          <p:cNvPicPr>
            <a:picLocks noChangeAspect="1"/>
          </p:cNvPicPr>
          <p:nvPr/>
        </p:nvPicPr>
        <p:blipFill>
          <a:blip r:embed="rId2"/>
          <a:stretch>
            <a:fillRect/>
          </a:stretch>
        </p:blipFill>
        <p:spPr>
          <a:xfrm>
            <a:off x="2644622" y="1538514"/>
            <a:ext cx="6266114" cy="5319486"/>
          </a:xfrm>
          <a:prstGeom prst="rect">
            <a:avLst/>
          </a:prstGeom>
        </p:spPr>
      </p:pic>
    </p:spTree>
    <p:extLst>
      <p:ext uri="{BB962C8B-B14F-4D97-AF65-F5344CB8AC3E}">
        <p14:creationId xmlns:p14="http://schemas.microsoft.com/office/powerpoint/2010/main" val="556935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8A5-4C5E-0E40-F01E-AC4B4C2C3877}"/>
              </a:ext>
            </a:extLst>
          </p:cNvPr>
          <p:cNvSpPr>
            <a:spLocks noGrp="1"/>
          </p:cNvSpPr>
          <p:nvPr>
            <p:ph type="title"/>
          </p:nvPr>
        </p:nvSpPr>
        <p:spPr/>
        <p:txBody>
          <a:bodyPr/>
          <a:lstStyle/>
          <a:p>
            <a:r>
              <a:rPr lang="en-US" dirty="0"/>
              <a:t>Example 2: Sequence Diagram for ATM machine</a:t>
            </a:r>
            <a:endParaRPr lang="en-AU" dirty="0"/>
          </a:p>
        </p:txBody>
      </p:sp>
      <p:sp>
        <p:nvSpPr>
          <p:cNvPr id="3" name="Content Placeholder 2">
            <a:extLst>
              <a:ext uri="{FF2B5EF4-FFF2-40B4-BE49-F238E27FC236}">
                <a16:creationId xmlns:a16="http://schemas.microsoft.com/office/drawing/2014/main" id="{A9A1DB2D-4236-88B1-077E-3FA4D1DE96A5}"/>
              </a:ext>
            </a:extLst>
          </p:cNvPr>
          <p:cNvSpPr>
            <a:spLocks noGrp="1"/>
          </p:cNvSpPr>
          <p:nvPr>
            <p:ph sz="quarter" idx="13"/>
          </p:nvPr>
        </p:nvSpPr>
        <p:spPr/>
        <p:txBody>
          <a:bodyPr/>
          <a:lstStyle/>
          <a:p>
            <a:pPr algn="just"/>
            <a:r>
              <a:rPr lang="en-US" dirty="0"/>
              <a:t>An ATM allows patrons to access their bank accounts through a completely automated process. You can examine the steps of this process in a manageable way by drawing or viewing a sequence diagram. The example below outlines the sequential order of the interactions in the ATM system. Just click to edit the template, and customize the sequence diagram so it suits your own needs.</a:t>
            </a:r>
            <a:endParaRPr lang="en-AU" dirty="0"/>
          </a:p>
        </p:txBody>
      </p:sp>
    </p:spTree>
    <p:extLst>
      <p:ext uri="{BB962C8B-B14F-4D97-AF65-F5344CB8AC3E}">
        <p14:creationId xmlns:p14="http://schemas.microsoft.com/office/powerpoint/2010/main" val="3433139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B8EA-C658-F54E-975A-858BB3C16E25}"/>
              </a:ext>
            </a:extLst>
          </p:cNvPr>
          <p:cNvSpPr>
            <a:spLocks noGrp="1"/>
          </p:cNvSpPr>
          <p:nvPr>
            <p:ph type="title"/>
          </p:nvPr>
        </p:nvSpPr>
        <p:spPr/>
        <p:txBody>
          <a:bodyPr/>
          <a:lstStyle/>
          <a:p>
            <a:r>
              <a:rPr lang="en-US" dirty="0"/>
              <a:t>Contd.</a:t>
            </a:r>
            <a:endParaRPr lang="en-AU" dirty="0"/>
          </a:p>
        </p:txBody>
      </p:sp>
      <p:pic>
        <p:nvPicPr>
          <p:cNvPr id="5" name="Content Placeholder 4">
            <a:extLst>
              <a:ext uri="{FF2B5EF4-FFF2-40B4-BE49-F238E27FC236}">
                <a16:creationId xmlns:a16="http://schemas.microsoft.com/office/drawing/2014/main" id="{B51A6121-8528-5BE3-3265-98A1D3A30F63}"/>
              </a:ext>
            </a:extLst>
          </p:cNvPr>
          <p:cNvPicPr>
            <a:picLocks noGrp="1" noChangeAspect="1"/>
          </p:cNvPicPr>
          <p:nvPr>
            <p:ph sz="quarter" idx="13"/>
          </p:nvPr>
        </p:nvPicPr>
        <p:blipFill>
          <a:blip r:embed="rId2"/>
          <a:stretch>
            <a:fillRect/>
          </a:stretch>
        </p:blipFill>
        <p:spPr>
          <a:xfrm>
            <a:off x="2584580" y="1275281"/>
            <a:ext cx="6016506" cy="4874584"/>
          </a:xfrm>
        </p:spPr>
      </p:pic>
    </p:spTree>
    <p:extLst>
      <p:ext uri="{BB962C8B-B14F-4D97-AF65-F5344CB8AC3E}">
        <p14:creationId xmlns:p14="http://schemas.microsoft.com/office/powerpoint/2010/main" val="43206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F48B8-FA9F-7495-BFE7-7BAF4FE7F70F}"/>
              </a:ext>
            </a:extLst>
          </p:cNvPr>
          <p:cNvSpPr>
            <a:spLocks noGrp="1"/>
          </p:cNvSpPr>
          <p:nvPr>
            <p:ph type="title"/>
          </p:nvPr>
        </p:nvSpPr>
        <p:spPr/>
        <p:txBody>
          <a:bodyPr/>
          <a:lstStyle/>
          <a:p>
            <a:r>
              <a:rPr lang="en-US" dirty="0"/>
              <a:t>Example 3: Make a phone call</a:t>
            </a:r>
            <a:endParaRPr lang="en-AU" dirty="0"/>
          </a:p>
        </p:txBody>
      </p:sp>
      <p:sp>
        <p:nvSpPr>
          <p:cNvPr id="3" name="Content Placeholder 2">
            <a:extLst>
              <a:ext uri="{FF2B5EF4-FFF2-40B4-BE49-F238E27FC236}">
                <a16:creationId xmlns:a16="http://schemas.microsoft.com/office/drawing/2014/main" id="{C3ED62E1-7640-A15C-79C6-3627BC3D70A4}"/>
              </a:ext>
            </a:extLst>
          </p:cNvPr>
          <p:cNvSpPr>
            <a:spLocks noGrp="1"/>
          </p:cNvSpPr>
          <p:nvPr>
            <p:ph sz="quarter" idx="13"/>
          </p:nvPr>
        </p:nvSpPr>
        <p:spPr/>
        <p:txBody>
          <a:bodyPr/>
          <a:lstStyle/>
          <a:p>
            <a:endParaRPr lang="en-AU"/>
          </a:p>
        </p:txBody>
      </p:sp>
      <p:pic>
        <p:nvPicPr>
          <p:cNvPr id="5" name="Picture 4">
            <a:extLst>
              <a:ext uri="{FF2B5EF4-FFF2-40B4-BE49-F238E27FC236}">
                <a16:creationId xmlns:a16="http://schemas.microsoft.com/office/drawing/2014/main" id="{2B361599-72DF-E268-18BA-1B2B6B188CD4}"/>
              </a:ext>
            </a:extLst>
          </p:cNvPr>
          <p:cNvPicPr>
            <a:picLocks noChangeAspect="1"/>
          </p:cNvPicPr>
          <p:nvPr/>
        </p:nvPicPr>
        <p:blipFill>
          <a:blip r:embed="rId2"/>
          <a:stretch>
            <a:fillRect/>
          </a:stretch>
        </p:blipFill>
        <p:spPr>
          <a:xfrm>
            <a:off x="2021535" y="1912663"/>
            <a:ext cx="7159787" cy="4580212"/>
          </a:xfrm>
          <a:prstGeom prst="rect">
            <a:avLst/>
          </a:prstGeom>
        </p:spPr>
      </p:pic>
    </p:spTree>
    <p:extLst>
      <p:ext uri="{BB962C8B-B14F-4D97-AF65-F5344CB8AC3E}">
        <p14:creationId xmlns:p14="http://schemas.microsoft.com/office/powerpoint/2010/main" val="1103046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A913-3DC2-84DE-BEC5-6C3BE86A45AF}"/>
              </a:ext>
            </a:extLst>
          </p:cNvPr>
          <p:cNvSpPr>
            <a:spLocks noGrp="1"/>
          </p:cNvSpPr>
          <p:nvPr>
            <p:ph type="title"/>
          </p:nvPr>
        </p:nvSpPr>
        <p:spPr/>
        <p:txBody>
          <a:bodyPr/>
          <a:lstStyle/>
          <a:p>
            <a:r>
              <a:rPr lang="en-US" dirty="0"/>
              <a:t>Example 4: Buy tickets</a:t>
            </a:r>
            <a:endParaRPr lang="en-AU" dirty="0"/>
          </a:p>
        </p:txBody>
      </p:sp>
      <p:sp>
        <p:nvSpPr>
          <p:cNvPr id="3" name="Content Placeholder 2">
            <a:extLst>
              <a:ext uri="{FF2B5EF4-FFF2-40B4-BE49-F238E27FC236}">
                <a16:creationId xmlns:a16="http://schemas.microsoft.com/office/drawing/2014/main" id="{22690595-C9EE-05F5-7C4B-47F75C5A52B1}"/>
              </a:ext>
            </a:extLst>
          </p:cNvPr>
          <p:cNvSpPr>
            <a:spLocks noGrp="1"/>
          </p:cNvSpPr>
          <p:nvPr>
            <p:ph sz="quarter" idx="13"/>
          </p:nvPr>
        </p:nvSpPr>
        <p:spPr/>
        <p:txBody>
          <a:bodyPr/>
          <a:lstStyle/>
          <a:p>
            <a:endParaRPr lang="en-AU"/>
          </a:p>
        </p:txBody>
      </p:sp>
      <p:pic>
        <p:nvPicPr>
          <p:cNvPr id="5" name="Picture 4">
            <a:extLst>
              <a:ext uri="{FF2B5EF4-FFF2-40B4-BE49-F238E27FC236}">
                <a16:creationId xmlns:a16="http://schemas.microsoft.com/office/drawing/2014/main" id="{7C7A0FA0-9950-D2DB-6BBF-803D2E3CBF64}"/>
              </a:ext>
            </a:extLst>
          </p:cNvPr>
          <p:cNvPicPr>
            <a:picLocks noChangeAspect="1"/>
          </p:cNvPicPr>
          <p:nvPr/>
        </p:nvPicPr>
        <p:blipFill>
          <a:blip r:embed="rId2"/>
          <a:stretch>
            <a:fillRect/>
          </a:stretch>
        </p:blipFill>
        <p:spPr>
          <a:xfrm>
            <a:off x="1283057" y="1237106"/>
            <a:ext cx="8766014" cy="5620894"/>
          </a:xfrm>
          <a:prstGeom prst="rect">
            <a:avLst/>
          </a:prstGeom>
        </p:spPr>
      </p:pic>
    </p:spTree>
    <p:extLst>
      <p:ext uri="{BB962C8B-B14F-4D97-AF65-F5344CB8AC3E}">
        <p14:creationId xmlns:p14="http://schemas.microsoft.com/office/powerpoint/2010/main" val="2153830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CD3B-C046-FD7A-A507-12BBDD5A846D}"/>
              </a:ext>
            </a:extLst>
          </p:cNvPr>
          <p:cNvSpPr>
            <a:spLocks noGrp="1"/>
          </p:cNvSpPr>
          <p:nvPr>
            <p:ph type="title"/>
          </p:nvPr>
        </p:nvSpPr>
        <p:spPr/>
        <p:txBody>
          <a:bodyPr/>
          <a:lstStyle/>
          <a:p>
            <a:r>
              <a:rPr lang="en-US" dirty="0"/>
              <a:t>Example 5: Sequence diagram for hospital management system</a:t>
            </a:r>
            <a:endParaRPr lang="en-AU" dirty="0"/>
          </a:p>
        </p:txBody>
      </p:sp>
      <p:sp>
        <p:nvSpPr>
          <p:cNvPr id="3" name="Content Placeholder 2">
            <a:extLst>
              <a:ext uri="{FF2B5EF4-FFF2-40B4-BE49-F238E27FC236}">
                <a16:creationId xmlns:a16="http://schemas.microsoft.com/office/drawing/2014/main" id="{C5486A5E-4FA8-22F0-235D-F98A0A087370}"/>
              </a:ext>
            </a:extLst>
          </p:cNvPr>
          <p:cNvSpPr>
            <a:spLocks noGrp="1"/>
          </p:cNvSpPr>
          <p:nvPr>
            <p:ph sz="quarter" idx="13"/>
          </p:nvPr>
        </p:nvSpPr>
        <p:spPr/>
        <p:txBody>
          <a:bodyPr>
            <a:normAutofit fontScale="92500"/>
          </a:bodyPr>
          <a:lstStyle/>
          <a:p>
            <a:pPr algn="just"/>
            <a:r>
              <a:rPr lang="en-US" dirty="0"/>
              <a:t>Technology has completely transformed the field of medicine, as it has with most industries. A hospital information system, also known as a hospital information system, helps doctors, administrators, and hospital staff managing all of the activities and information collected at a hospital, including checkups, prescriptions, appointments, and information on the patients and their caretakers. The diagram below provides a simple view of how the primary processes operate with each other over time. You can use </a:t>
            </a:r>
            <a:r>
              <a:rPr lang="en-US" dirty="0" err="1"/>
              <a:t>Laucidchart</a:t>
            </a:r>
            <a:r>
              <a:rPr lang="en-US" dirty="0"/>
              <a:t> to reshape the diagram any way you choose and to share it with your colleagues or collaborators.</a:t>
            </a:r>
            <a:endParaRPr lang="en-AU" dirty="0"/>
          </a:p>
        </p:txBody>
      </p:sp>
    </p:spTree>
    <p:extLst>
      <p:ext uri="{BB962C8B-B14F-4D97-AF65-F5344CB8AC3E}">
        <p14:creationId xmlns:p14="http://schemas.microsoft.com/office/powerpoint/2010/main" val="1569131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77A47-FE26-286F-0BB2-EC7CACA0EE4B}"/>
              </a:ext>
            </a:extLst>
          </p:cNvPr>
          <p:cNvSpPr>
            <a:spLocks noGrp="1"/>
          </p:cNvSpPr>
          <p:nvPr>
            <p:ph type="title"/>
          </p:nvPr>
        </p:nvSpPr>
        <p:spPr>
          <a:xfrm>
            <a:off x="838200" y="365126"/>
            <a:ext cx="10515600" cy="935166"/>
          </a:xfrm>
        </p:spPr>
        <p:txBody>
          <a:bodyPr/>
          <a:lstStyle/>
          <a:p>
            <a:r>
              <a:rPr lang="en-US" dirty="0"/>
              <a:t>Contd.</a:t>
            </a:r>
            <a:endParaRPr lang="en-AU" dirty="0"/>
          </a:p>
        </p:txBody>
      </p:sp>
      <p:sp>
        <p:nvSpPr>
          <p:cNvPr id="3" name="Content Placeholder 2">
            <a:extLst>
              <a:ext uri="{FF2B5EF4-FFF2-40B4-BE49-F238E27FC236}">
                <a16:creationId xmlns:a16="http://schemas.microsoft.com/office/drawing/2014/main" id="{0D5B1426-B865-BA4A-7E6E-FC949C7E2834}"/>
              </a:ext>
            </a:extLst>
          </p:cNvPr>
          <p:cNvSpPr>
            <a:spLocks noGrp="1"/>
          </p:cNvSpPr>
          <p:nvPr>
            <p:ph sz="quarter" idx="13"/>
          </p:nvPr>
        </p:nvSpPr>
        <p:spPr/>
        <p:txBody>
          <a:bodyPr/>
          <a:lstStyle/>
          <a:p>
            <a:endParaRPr lang="en-AU" dirty="0"/>
          </a:p>
        </p:txBody>
      </p:sp>
      <p:pic>
        <p:nvPicPr>
          <p:cNvPr id="5" name="Picture 4">
            <a:extLst>
              <a:ext uri="{FF2B5EF4-FFF2-40B4-BE49-F238E27FC236}">
                <a16:creationId xmlns:a16="http://schemas.microsoft.com/office/drawing/2014/main" id="{2D56639C-1BED-2704-44AD-20FB87BA8322}"/>
              </a:ext>
            </a:extLst>
          </p:cNvPr>
          <p:cNvPicPr>
            <a:picLocks noChangeAspect="1"/>
          </p:cNvPicPr>
          <p:nvPr/>
        </p:nvPicPr>
        <p:blipFill>
          <a:blip r:embed="rId2"/>
          <a:stretch>
            <a:fillRect/>
          </a:stretch>
        </p:blipFill>
        <p:spPr>
          <a:xfrm>
            <a:off x="1735670" y="1169615"/>
            <a:ext cx="9059850" cy="5688385"/>
          </a:xfrm>
          <a:prstGeom prst="rect">
            <a:avLst/>
          </a:prstGeom>
        </p:spPr>
      </p:pic>
    </p:spTree>
    <p:extLst>
      <p:ext uri="{BB962C8B-B14F-4D97-AF65-F5344CB8AC3E}">
        <p14:creationId xmlns:p14="http://schemas.microsoft.com/office/powerpoint/2010/main" val="3122518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058C-ED9C-1C6A-0341-487CE23EDB1F}"/>
              </a:ext>
            </a:extLst>
          </p:cNvPr>
          <p:cNvSpPr>
            <a:spLocks noGrp="1"/>
          </p:cNvSpPr>
          <p:nvPr>
            <p:ph type="title"/>
          </p:nvPr>
        </p:nvSpPr>
        <p:spPr/>
        <p:txBody>
          <a:bodyPr/>
          <a:lstStyle/>
          <a:p>
            <a:r>
              <a:rPr lang="en-AU" dirty="0"/>
              <a:t>Data flow diagram (DFD)</a:t>
            </a:r>
          </a:p>
        </p:txBody>
      </p:sp>
      <p:sp>
        <p:nvSpPr>
          <p:cNvPr id="3" name="Content Placeholder 2">
            <a:extLst>
              <a:ext uri="{FF2B5EF4-FFF2-40B4-BE49-F238E27FC236}">
                <a16:creationId xmlns:a16="http://schemas.microsoft.com/office/drawing/2014/main" id="{3074FEEE-94A0-6244-40B7-88EBCE34FDEB}"/>
              </a:ext>
            </a:extLst>
          </p:cNvPr>
          <p:cNvSpPr>
            <a:spLocks noGrp="1"/>
          </p:cNvSpPr>
          <p:nvPr>
            <p:ph idx="1"/>
          </p:nvPr>
        </p:nvSpPr>
        <p:spPr/>
        <p:txBody>
          <a:bodyPr/>
          <a:lstStyle/>
          <a:p>
            <a:r>
              <a:rPr lang="en-US" b="0" i="0" dirty="0">
                <a:solidFill>
                  <a:srgbClr val="000000"/>
                </a:solidFill>
                <a:effectLst/>
                <a:latin typeface="Nunito" pitchFamily="2" charset="0"/>
              </a:rPr>
              <a:t>The DFD is a graphical representation of a system that shows the inputs to the system, the processing upon the inputs, the outputs of the system as well as the internal data stores. </a:t>
            </a:r>
          </a:p>
          <a:p>
            <a:r>
              <a:rPr lang="en-US" b="0" i="0" dirty="0">
                <a:solidFill>
                  <a:srgbClr val="000000"/>
                </a:solidFill>
                <a:effectLst/>
                <a:latin typeface="Nunito" pitchFamily="2" charset="0"/>
              </a:rPr>
              <a:t>DFDs illustrate the series of transformations or computations performed on the objects or the system, and the external controls and objects that affect the transformation.</a:t>
            </a:r>
            <a:endParaRPr lang="en-AU" dirty="0"/>
          </a:p>
        </p:txBody>
      </p:sp>
    </p:spTree>
    <p:extLst>
      <p:ext uri="{BB962C8B-B14F-4D97-AF65-F5344CB8AC3E}">
        <p14:creationId xmlns:p14="http://schemas.microsoft.com/office/powerpoint/2010/main" val="4036313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5CA1F-64A0-14FF-ED5F-98D063DC64C8}"/>
              </a:ext>
            </a:extLst>
          </p:cNvPr>
          <p:cNvSpPr>
            <a:spLocks noGrp="1"/>
          </p:cNvSpPr>
          <p:nvPr>
            <p:ph type="title"/>
          </p:nvPr>
        </p:nvSpPr>
        <p:spPr/>
        <p:txBody>
          <a:bodyPr/>
          <a:lstStyle/>
          <a:p>
            <a:r>
              <a:rPr lang="en-US" dirty="0"/>
              <a:t>contents</a:t>
            </a:r>
            <a:endParaRPr lang="en-AU" dirty="0"/>
          </a:p>
        </p:txBody>
      </p:sp>
      <p:sp>
        <p:nvSpPr>
          <p:cNvPr id="3" name="Content Placeholder 2">
            <a:extLst>
              <a:ext uri="{FF2B5EF4-FFF2-40B4-BE49-F238E27FC236}">
                <a16:creationId xmlns:a16="http://schemas.microsoft.com/office/drawing/2014/main" id="{43B2B3C4-BE4E-CC0A-08F0-0B3A396415B9}"/>
              </a:ext>
            </a:extLst>
          </p:cNvPr>
          <p:cNvSpPr>
            <a:spLocks noGrp="1"/>
          </p:cNvSpPr>
          <p:nvPr>
            <p:ph sz="quarter" idx="13"/>
          </p:nvPr>
        </p:nvSpPr>
        <p:spPr>
          <a:xfrm>
            <a:off x="914399" y="2075146"/>
            <a:ext cx="10363826" cy="4164337"/>
          </a:xfrm>
        </p:spPr>
        <p:txBody>
          <a:bodyPr>
            <a:normAutofit/>
          </a:bodyPr>
          <a:lstStyle/>
          <a:p>
            <a:r>
              <a:rPr lang="en-US" dirty="0" err="1"/>
              <a:t>Behavoural</a:t>
            </a:r>
            <a:r>
              <a:rPr lang="en-US" dirty="0"/>
              <a:t> model</a:t>
            </a:r>
          </a:p>
          <a:p>
            <a:pPr lvl="1"/>
            <a:r>
              <a:rPr lang="en-US" dirty="0"/>
              <a:t>Activity diagram</a:t>
            </a:r>
            <a:endParaRPr lang="en-US" cap="none" dirty="0"/>
          </a:p>
          <a:p>
            <a:pPr lvl="1"/>
            <a:r>
              <a:rPr lang="en-US" cap="none" dirty="0"/>
              <a:t>Elements of activity diagram</a:t>
            </a:r>
          </a:p>
          <a:p>
            <a:pPr lvl="1"/>
            <a:r>
              <a:rPr lang="en-US" cap="none" dirty="0"/>
              <a:t>Examples of activity diagram</a:t>
            </a:r>
          </a:p>
          <a:p>
            <a:pPr lvl="1"/>
            <a:r>
              <a:rPr lang="en-US" dirty="0"/>
              <a:t>Sequence diagram</a:t>
            </a:r>
          </a:p>
          <a:p>
            <a:pPr lvl="1"/>
            <a:r>
              <a:rPr lang="en-US" cap="none" dirty="0"/>
              <a:t>Element</a:t>
            </a:r>
            <a:r>
              <a:rPr lang="en-US" dirty="0"/>
              <a:t>s of sequence diagram</a:t>
            </a:r>
          </a:p>
          <a:p>
            <a:pPr lvl="1"/>
            <a:r>
              <a:rPr lang="en-US" cap="none" dirty="0"/>
              <a:t>Examples of sequence diagram</a:t>
            </a:r>
          </a:p>
          <a:p>
            <a:r>
              <a:rPr lang="en-AU" dirty="0"/>
              <a:t>Flow model</a:t>
            </a:r>
          </a:p>
          <a:p>
            <a:pPr lvl="1"/>
            <a:r>
              <a:rPr lang="en-AU" dirty="0"/>
              <a:t>DFD </a:t>
            </a:r>
          </a:p>
          <a:p>
            <a:pPr lvl="1"/>
            <a:r>
              <a:rPr lang="en-AU" dirty="0"/>
              <a:t>Data dictionary</a:t>
            </a:r>
          </a:p>
        </p:txBody>
      </p:sp>
    </p:spTree>
    <p:extLst>
      <p:ext uri="{BB962C8B-B14F-4D97-AF65-F5344CB8AC3E}">
        <p14:creationId xmlns:p14="http://schemas.microsoft.com/office/powerpoint/2010/main" val="2854625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17F3C55A-B4B6-ADEF-F3F0-DA434054AB3D}"/>
              </a:ext>
            </a:extLst>
          </p:cNvPr>
          <p:cNvSpPr>
            <a:spLocks noGrp="1" noChangeArrowheads="1"/>
          </p:cNvSpPr>
          <p:nvPr>
            <p:ph type="title"/>
          </p:nvPr>
        </p:nvSpPr>
        <p:spPr>
          <a:xfrm>
            <a:off x="2667000" y="1143001"/>
            <a:ext cx="7162800" cy="48101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a:t>The Flow Model</a:t>
            </a:r>
          </a:p>
        </p:txBody>
      </p:sp>
      <p:sp>
        <p:nvSpPr>
          <p:cNvPr id="2" name="Footer Placeholder 3">
            <a:extLst>
              <a:ext uri="{FF2B5EF4-FFF2-40B4-BE49-F238E27FC236}">
                <a16:creationId xmlns:a16="http://schemas.microsoft.com/office/drawing/2014/main" id="{0334BF4E-3A26-0C2F-92D6-7F49B3EE2D03}"/>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E8AB0C9D-96B1-3B89-A20F-B9C6351695EC}"/>
              </a:ext>
            </a:extLst>
          </p:cNvPr>
          <p:cNvSpPr>
            <a:spLocks noGrp="1"/>
          </p:cNvSpPr>
          <p:nvPr>
            <p:ph type="sldNum" sz="quarter" idx="12"/>
          </p:nvPr>
        </p:nvSpPr>
        <p:spPr/>
        <p:txBody>
          <a:bodyPr/>
          <a:lstStyle/>
          <a:p>
            <a:fld id="{A0D087FE-7469-4DA3-9160-E2D29AE8C5C3}" type="slidenum">
              <a:rPr lang="en-US" altLang="en-US"/>
              <a:pPr/>
              <a:t>20</a:t>
            </a:fld>
            <a:endParaRPr lang="en-US" altLang="en-US"/>
          </a:p>
        </p:txBody>
      </p:sp>
      <p:sp>
        <p:nvSpPr>
          <p:cNvPr id="167939" name="Rectangle 3">
            <a:extLst>
              <a:ext uri="{FF2B5EF4-FFF2-40B4-BE49-F238E27FC236}">
                <a16:creationId xmlns:a16="http://schemas.microsoft.com/office/drawing/2014/main" id="{898DB82E-F4C9-228A-2D50-7EF191992E10}"/>
              </a:ext>
            </a:extLst>
          </p:cNvPr>
          <p:cNvSpPr>
            <a:spLocks noChangeArrowheads="1"/>
          </p:cNvSpPr>
          <p:nvPr/>
        </p:nvSpPr>
        <p:spPr bwMode="auto">
          <a:xfrm>
            <a:off x="3429001" y="2209800"/>
            <a:ext cx="6664910"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7" tIns="44450" rIns="90487" bIns="44450">
            <a:spAutoFit/>
          </a:bodyPr>
          <a:lstStyle/>
          <a:p>
            <a:r>
              <a:rPr lang="en-US" altLang="en-US" dirty="0">
                <a:effectLst>
                  <a:outerShdw blurRad="38100" dist="38100" dir="2700000" algn="tl">
                    <a:srgbClr val="FFFFFF"/>
                  </a:outerShdw>
                </a:effectLst>
                <a:latin typeface="Palatino" pitchFamily="-128" charset="0"/>
              </a:rPr>
              <a:t>Every computer-based system is an  information transform ....</a:t>
            </a:r>
          </a:p>
        </p:txBody>
      </p:sp>
      <p:sp>
        <p:nvSpPr>
          <p:cNvPr id="167940" name="AutoShape 4">
            <a:extLst>
              <a:ext uri="{FF2B5EF4-FFF2-40B4-BE49-F238E27FC236}">
                <a16:creationId xmlns:a16="http://schemas.microsoft.com/office/drawing/2014/main" id="{E7EDB014-DC04-44B5-0DF5-FA52CAB79F10}"/>
              </a:ext>
            </a:extLst>
          </p:cNvPr>
          <p:cNvSpPr>
            <a:spLocks noChangeArrowheads="1"/>
          </p:cNvSpPr>
          <p:nvPr/>
        </p:nvSpPr>
        <p:spPr bwMode="auto">
          <a:xfrm>
            <a:off x="5664200" y="3317876"/>
            <a:ext cx="2235200" cy="2003425"/>
          </a:xfrm>
          <a:prstGeom prst="star16">
            <a:avLst>
              <a:gd name="adj" fmla="val 37500"/>
            </a:avLst>
          </a:prstGeom>
          <a:solidFill>
            <a:schemeClr va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67941" name="AutoShape 5">
            <a:extLst>
              <a:ext uri="{FF2B5EF4-FFF2-40B4-BE49-F238E27FC236}">
                <a16:creationId xmlns:a16="http://schemas.microsoft.com/office/drawing/2014/main" id="{06FB20BF-03A9-228F-D97C-E078D5AA3434}"/>
              </a:ext>
            </a:extLst>
          </p:cNvPr>
          <p:cNvSpPr>
            <a:spLocks noChangeArrowheads="1"/>
          </p:cNvSpPr>
          <p:nvPr/>
        </p:nvSpPr>
        <p:spPr bwMode="auto">
          <a:xfrm>
            <a:off x="4191000" y="4016376"/>
            <a:ext cx="1282700" cy="619125"/>
          </a:xfrm>
          <a:prstGeom prst="rightArrow">
            <a:avLst>
              <a:gd name="adj1" fmla="val 50000"/>
              <a:gd name="adj2" fmla="val 103599"/>
            </a:avLst>
          </a:prstGeom>
          <a:solidFill>
            <a:schemeClr val="hlink"/>
          </a:solidFill>
          <a:ln w="25400">
            <a:solidFill>
              <a:schemeClr val="bg1"/>
            </a:solidFill>
            <a:miter lim="800000"/>
            <a:headEnd/>
            <a:tailEnd/>
          </a:ln>
          <a:effectLst>
            <a:outerShdw dist="107763" dir="2700000" algn="ctr" rotWithShape="0">
              <a:schemeClr val="bg2"/>
            </a:outerShdw>
          </a:effectLst>
        </p:spPr>
        <p:txBody>
          <a:bodyPr wrap="none" anchor="ctr"/>
          <a:lstStyle/>
          <a:p>
            <a:endParaRPr lang="en-AU"/>
          </a:p>
        </p:txBody>
      </p:sp>
      <p:sp>
        <p:nvSpPr>
          <p:cNvPr id="167942" name="AutoShape 6">
            <a:extLst>
              <a:ext uri="{FF2B5EF4-FFF2-40B4-BE49-F238E27FC236}">
                <a16:creationId xmlns:a16="http://schemas.microsoft.com/office/drawing/2014/main" id="{910B1E4F-A7A6-0A23-EB2E-FAC764F53668}"/>
              </a:ext>
            </a:extLst>
          </p:cNvPr>
          <p:cNvSpPr>
            <a:spLocks noChangeArrowheads="1"/>
          </p:cNvSpPr>
          <p:nvPr/>
        </p:nvSpPr>
        <p:spPr bwMode="auto">
          <a:xfrm>
            <a:off x="8255000" y="4054476"/>
            <a:ext cx="1282700" cy="619125"/>
          </a:xfrm>
          <a:prstGeom prst="rightArrow">
            <a:avLst>
              <a:gd name="adj1" fmla="val 50000"/>
              <a:gd name="adj2" fmla="val 103599"/>
            </a:avLst>
          </a:prstGeom>
          <a:solidFill>
            <a:schemeClr val="hlink"/>
          </a:solidFill>
          <a:ln w="25400">
            <a:solidFill>
              <a:schemeClr val="bg1"/>
            </a:solidFill>
            <a:miter lim="800000"/>
            <a:headEnd/>
            <a:tailEnd/>
          </a:ln>
          <a:effectLst>
            <a:outerShdw dist="107763" dir="2700000" algn="ctr" rotWithShape="0">
              <a:schemeClr val="bg2"/>
            </a:outerShdw>
          </a:effectLst>
        </p:spPr>
        <p:txBody>
          <a:bodyPr wrap="none" anchor="ctr"/>
          <a:lstStyle/>
          <a:p>
            <a:endParaRPr lang="en-AU"/>
          </a:p>
        </p:txBody>
      </p:sp>
      <p:sp>
        <p:nvSpPr>
          <p:cNvPr id="167943" name="Rectangle 7">
            <a:extLst>
              <a:ext uri="{FF2B5EF4-FFF2-40B4-BE49-F238E27FC236}">
                <a16:creationId xmlns:a16="http://schemas.microsoft.com/office/drawing/2014/main" id="{318CAE34-4A2E-0818-A518-36DFC8709ED9}"/>
              </a:ext>
            </a:extLst>
          </p:cNvPr>
          <p:cNvSpPr>
            <a:spLocks noChangeArrowheads="1"/>
          </p:cNvSpPr>
          <p:nvPr/>
        </p:nvSpPr>
        <p:spPr bwMode="auto">
          <a:xfrm>
            <a:off x="6232800" y="3886200"/>
            <a:ext cx="1217062" cy="79226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lgn="ctr">
              <a:lnSpc>
                <a:spcPct val="75000"/>
              </a:lnSpc>
            </a:pPr>
            <a:r>
              <a:rPr lang="en-US" altLang="en-US" sz="2000" b="1">
                <a:effectLst>
                  <a:outerShdw blurRad="38100" dist="38100" dir="2700000" algn="tl">
                    <a:srgbClr val="FFFFFF"/>
                  </a:outerShdw>
                </a:effectLst>
              </a:rPr>
              <a:t>computer</a:t>
            </a:r>
          </a:p>
          <a:p>
            <a:pPr algn="ctr">
              <a:lnSpc>
                <a:spcPct val="75000"/>
              </a:lnSpc>
            </a:pPr>
            <a:r>
              <a:rPr lang="en-US" altLang="en-US" sz="2000" b="1">
                <a:effectLst>
                  <a:outerShdw blurRad="38100" dist="38100" dir="2700000" algn="tl">
                    <a:srgbClr val="FFFFFF"/>
                  </a:outerShdw>
                </a:effectLst>
              </a:rPr>
              <a:t>based</a:t>
            </a:r>
          </a:p>
          <a:p>
            <a:pPr algn="ctr">
              <a:lnSpc>
                <a:spcPct val="75000"/>
              </a:lnSpc>
            </a:pPr>
            <a:r>
              <a:rPr lang="en-US" altLang="en-US" sz="2000" b="1">
                <a:effectLst>
                  <a:outerShdw blurRad="38100" dist="38100" dir="2700000" algn="tl">
                    <a:srgbClr val="FFFFFF"/>
                  </a:outerShdw>
                </a:effectLst>
              </a:rPr>
              <a:t>system</a:t>
            </a:r>
          </a:p>
        </p:txBody>
      </p:sp>
      <p:sp>
        <p:nvSpPr>
          <p:cNvPr id="167944" name="Rectangle 8">
            <a:extLst>
              <a:ext uri="{FF2B5EF4-FFF2-40B4-BE49-F238E27FC236}">
                <a16:creationId xmlns:a16="http://schemas.microsoft.com/office/drawing/2014/main" id="{78998CB9-5FFA-7B3F-AF8F-1A2BDC5068EE}"/>
              </a:ext>
            </a:extLst>
          </p:cNvPr>
          <p:cNvSpPr>
            <a:spLocks noChangeArrowheads="1"/>
          </p:cNvSpPr>
          <p:nvPr/>
        </p:nvSpPr>
        <p:spPr bwMode="auto">
          <a:xfrm>
            <a:off x="4214813" y="4092576"/>
            <a:ext cx="746998" cy="39754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2000" b="1">
                <a:effectLst>
                  <a:outerShdw blurRad="38100" dist="38100" dir="2700000" algn="tl">
                    <a:srgbClr val="FFFFFF"/>
                  </a:outerShdw>
                </a:effectLst>
              </a:rPr>
              <a:t>input</a:t>
            </a:r>
          </a:p>
        </p:txBody>
      </p:sp>
      <p:sp>
        <p:nvSpPr>
          <p:cNvPr id="167945" name="Rectangle 9">
            <a:extLst>
              <a:ext uri="{FF2B5EF4-FFF2-40B4-BE49-F238E27FC236}">
                <a16:creationId xmlns:a16="http://schemas.microsoft.com/office/drawing/2014/main" id="{0A8A8432-A7E8-2AE5-FE98-C662F027B040}"/>
              </a:ext>
            </a:extLst>
          </p:cNvPr>
          <p:cNvSpPr>
            <a:spLocks noChangeArrowheads="1"/>
          </p:cNvSpPr>
          <p:nvPr/>
        </p:nvSpPr>
        <p:spPr bwMode="auto">
          <a:xfrm>
            <a:off x="8240714" y="4114801"/>
            <a:ext cx="910505" cy="39754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2000" b="1">
                <a:effectLst>
                  <a:outerShdw blurRad="38100" dist="38100" dir="2700000" algn="tl">
                    <a:srgbClr val="FFFFFF"/>
                  </a:outerShdw>
                </a:effectLst>
              </a:rPr>
              <a:t>output</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F988A-394F-6C8F-854D-34D7CD9D9C68}"/>
              </a:ext>
            </a:extLst>
          </p:cNvPr>
          <p:cNvSpPr>
            <a:spLocks noGrp="1"/>
          </p:cNvSpPr>
          <p:nvPr>
            <p:ph type="title"/>
          </p:nvPr>
        </p:nvSpPr>
        <p:spPr/>
        <p:txBody>
          <a:bodyPr/>
          <a:lstStyle/>
          <a:p>
            <a:r>
              <a:rPr lang="en-AU" dirty="0"/>
              <a:t>DFD (contd.)</a:t>
            </a:r>
          </a:p>
        </p:txBody>
      </p:sp>
      <p:sp>
        <p:nvSpPr>
          <p:cNvPr id="3" name="Content Placeholder 2">
            <a:extLst>
              <a:ext uri="{FF2B5EF4-FFF2-40B4-BE49-F238E27FC236}">
                <a16:creationId xmlns:a16="http://schemas.microsoft.com/office/drawing/2014/main" id="{F0E515DA-4A5A-7F40-E2D0-22BA21838DD5}"/>
              </a:ext>
            </a:extLst>
          </p:cNvPr>
          <p:cNvSpPr>
            <a:spLocks noGrp="1"/>
          </p:cNvSpPr>
          <p:nvPr>
            <p:ph idx="1"/>
          </p:nvPr>
        </p:nvSpPr>
        <p:spPr/>
        <p:txBody>
          <a:bodyPr/>
          <a:lstStyle/>
          <a:p>
            <a:pPr algn="just"/>
            <a:r>
              <a:rPr lang="en-US" b="0" i="0" dirty="0">
                <a:solidFill>
                  <a:srgbClr val="000000"/>
                </a:solidFill>
                <a:effectLst/>
                <a:latin typeface="Nunito" pitchFamily="2" charset="0"/>
              </a:rPr>
              <a:t>The four main parts of a DFD are −</a:t>
            </a:r>
          </a:p>
          <a:p>
            <a:pPr lvl="1">
              <a:buFont typeface="Arial" panose="020B0604020202020204" pitchFamily="34" charset="0"/>
              <a:buChar char="•"/>
            </a:pPr>
            <a:r>
              <a:rPr lang="en-US" dirty="0">
                <a:solidFill>
                  <a:srgbClr val="000000"/>
                </a:solidFill>
                <a:latin typeface="Nunito" pitchFamily="2" charset="0"/>
              </a:rPr>
              <a:t>External entity</a:t>
            </a:r>
            <a:endParaRPr lang="en-US" b="0" i="0" dirty="0">
              <a:solidFill>
                <a:srgbClr val="000000"/>
              </a:solidFill>
              <a:effectLst/>
              <a:latin typeface="Nunito" pitchFamily="2" charset="0"/>
            </a:endParaRPr>
          </a:p>
          <a:p>
            <a:pPr lvl="1">
              <a:buFont typeface="Arial" panose="020B0604020202020204" pitchFamily="34" charset="0"/>
              <a:buChar char="•"/>
            </a:pPr>
            <a:r>
              <a:rPr lang="en-US" b="0" i="0" dirty="0">
                <a:solidFill>
                  <a:srgbClr val="000000"/>
                </a:solidFill>
                <a:effectLst/>
                <a:latin typeface="Nunito" pitchFamily="2" charset="0"/>
              </a:rPr>
              <a:t>Process,</a:t>
            </a:r>
          </a:p>
          <a:p>
            <a:pPr lvl="1">
              <a:buFont typeface="Arial" panose="020B0604020202020204" pitchFamily="34" charset="0"/>
              <a:buChar char="•"/>
            </a:pPr>
            <a:r>
              <a:rPr lang="en-US" b="0" i="0" dirty="0">
                <a:solidFill>
                  <a:srgbClr val="000000"/>
                </a:solidFill>
                <a:effectLst/>
                <a:latin typeface="Nunito" pitchFamily="2" charset="0"/>
              </a:rPr>
              <a:t>Data Flow,</a:t>
            </a:r>
            <a:r>
              <a:rPr lang="en-US" dirty="0">
                <a:solidFill>
                  <a:srgbClr val="000000"/>
                </a:solidFill>
                <a:latin typeface="Nunito" pitchFamily="2" charset="0"/>
              </a:rPr>
              <a:t> </a:t>
            </a:r>
            <a:r>
              <a:rPr lang="en-US" b="0" i="0" dirty="0">
                <a:solidFill>
                  <a:srgbClr val="000000"/>
                </a:solidFill>
                <a:effectLst/>
                <a:latin typeface="Nunito" pitchFamily="2" charset="0"/>
              </a:rPr>
              <a:t>and</a:t>
            </a:r>
          </a:p>
          <a:p>
            <a:pPr lvl="1">
              <a:buFont typeface="Arial" panose="020B0604020202020204" pitchFamily="34" charset="0"/>
              <a:buChar char="•"/>
            </a:pPr>
            <a:r>
              <a:rPr lang="en-US" b="0" i="0" dirty="0">
                <a:solidFill>
                  <a:srgbClr val="000000"/>
                </a:solidFill>
                <a:effectLst/>
                <a:latin typeface="Nunito" pitchFamily="2" charset="0"/>
              </a:rPr>
              <a:t>Data Stores.</a:t>
            </a:r>
          </a:p>
          <a:p>
            <a:pPr algn="just"/>
            <a:r>
              <a:rPr lang="en-US" b="0" i="0" dirty="0">
                <a:solidFill>
                  <a:srgbClr val="000000"/>
                </a:solidFill>
                <a:effectLst/>
                <a:latin typeface="Nunito" pitchFamily="2" charset="0"/>
              </a:rPr>
              <a:t>The other parts of a DFD are −</a:t>
            </a:r>
          </a:p>
          <a:p>
            <a:pPr lvl="1">
              <a:buFont typeface="Arial" panose="020B0604020202020204" pitchFamily="34" charset="0"/>
              <a:buChar char="•"/>
            </a:pPr>
            <a:r>
              <a:rPr lang="en-US" b="0" i="0" dirty="0">
                <a:solidFill>
                  <a:srgbClr val="000000"/>
                </a:solidFill>
                <a:effectLst/>
                <a:latin typeface="Nunito" pitchFamily="2" charset="0"/>
              </a:rPr>
              <a:t>Constraints, and</a:t>
            </a:r>
          </a:p>
          <a:p>
            <a:pPr lvl="1">
              <a:buFont typeface="Arial" panose="020B0604020202020204" pitchFamily="34" charset="0"/>
              <a:buChar char="•"/>
            </a:pPr>
            <a:r>
              <a:rPr lang="en-US" b="0" i="0" dirty="0">
                <a:solidFill>
                  <a:srgbClr val="000000"/>
                </a:solidFill>
                <a:effectLst/>
                <a:latin typeface="Nunito" pitchFamily="2" charset="0"/>
              </a:rPr>
              <a:t>Control Flows.</a:t>
            </a:r>
          </a:p>
          <a:p>
            <a:endParaRPr lang="en-AU" dirty="0"/>
          </a:p>
        </p:txBody>
      </p:sp>
    </p:spTree>
    <p:extLst>
      <p:ext uri="{BB962C8B-B14F-4D97-AF65-F5344CB8AC3E}">
        <p14:creationId xmlns:p14="http://schemas.microsoft.com/office/powerpoint/2010/main" val="371962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C802B055-7867-1295-E27A-933981F15DCB}"/>
              </a:ext>
            </a:extLst>
          </p:cNvPr>
          <p:cNvSpPr>
            <a:spLocks noGrp="1" noChangeArrowheads="1"/>
          </p:cNvSpPr>
          <p:nvPr>
            <p:ph type="title"/>
          </p:nvPr>
        </p:nvSpPr>
        <p:spPr>
          <a:xfrm>
            <a:off x="2743200" y="1066800"/>
            <a:ext cx="6457950" cy="81915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a:bodyPr>
          <a:lstStyle/>
          <a:p>
            <a:r>
              <a:rPr lang="en-US" altLang="en-US"/>
              <a:t>Flow Modeling Notation</a:t>
            </a:r>
          </a:p>
        </p:txBody>
      </p:sp>
      <p:sp>
        <p:nvSpPr>
          <p:cNvPr id="2" name="Footer Placeholder 3">
            <a:extLst>
              <a:ext uri="{FF2B5EF4-FFF2-40B4-BE49-F238E27FC236}">
                <a16:creationId xmlns:a16="http://schemas.microsoft.com/office/drawing/2014/main" id="{40280569-0E19-6050-CBF6-C72A5979FC75}"/>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B437F98D-788C-7DC3-42E9-D5A0F516A536}"/>
              </a:ext>
            </a:extLst>
          </p:cNvPr>
          <p:cNvSpPr>
            <a:spLocks noGrp="1"/>
          </p:cNvSpPr>
          <p:nvPr>
            <p:ph type="sldNum" sz="quarter" idx="12"/>
          </p:nvPr>
        </p:nvSpPr>
        <p:spPr/>
        <p:txBody>
          <a:bodyPr/>
          <a:lstStyle/>
          <a:p>
            <a:fld id="{167A8B7D-227F-499E-90D2-E85291429EE8}" type="slidenum">
              <a:rPr lang="en-US" altLang="en-US"/>
              <a:pPr/>
              <a:t>22</a:t>
            </a:fld>
            <a:endParaRPr lang="en-US" altLang="en-US"/>
          </a:p>
        </p:txBody>
      </p:sp>
      <p:sp>
        <p:nvSpPr>
          <p:cNvPr id="168963" name="Rectangle 3">
            <a:extLst>
              <a:ext uri="{FF2B5EF4-FFF2-40B4-BE49-F238E27FC236}">
                <a16:creationId xmlns:a16="http://schemas.microsoft.com/office/drawing/2014/main" id="{C550CCCC-C6B1-8D1B-D0D8-C712676B661D}"/>
              </a:ext>
            </a:extLst>
          </p:cNvPr>
          <p:cNvSpPr>
            <a:spLocks noChangeArrowheads="1"/>
          </p:cNvSpPr>
          <p:nvPr/>
        </p:nvSpPr>
        <p:spPr bwMode="auto">
          <a:xfrm>
            <a:off x="4497388" y="1985964"/>
            <a:ext cx="965200" cy="8985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68964" name="Oval 4">
            <a:extLst>
              <a:ext uri="{FF2B5EF4-FFF2-40B4-BE49-F238E27FC236}">
                <a16:creationId xmlns:a16="http://schemas.microsoft.com/office/drawing/2014/main" id="{7048DB1E-A902-34C3-B4D4-79FD92AC3B33}"/>
              </a:ext>
            </a:extLst>
          </p:cNvPr>
          <p:cNvSpPr>
            <a:spLocks noChangeArrowheads="1"/>
          </p:cNvSpPr>
          <p:nvPr/>
        </p:nvSpPr>
        <p:spPr bwMode="auto">
          <a:xfrm>
            <a:off x="4419600" y="3276601"/>
            <a:ext cx="1130300" cy="11017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68965" name="Line 5">
            <a:extLst>
              <a:ext uri="{FF2B5EF4-FFF2-40B4-BE49-F238E27FC236}">
                <a16:creationId xmlns:a16="http://schemas.microsoft.com/office/drawing/2014/main" id="{298A31B8-2AD4-8DFE-227B-9AD3CA9F6ABE}"/>
              </a:ext>
            </a:extLst>
          </p:cNvPr>
          <p:cNvSpPr>
            <a:spLocks noChangeShapeType="1"/>
          </p:cNvSpPr>
          <p:nvPr/>
        </p:nvSpPr>
        <p:spPr bwMode="auto">
          <a:xfrm flipV="1">
            <a:off x="4471988" y="4562475"/>
            <a:ext cx="1104900" cy="6731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68966" name="Line 6">
            <a:extLst>
              <a:ext uri="{FF2B5EF4-FFF2-40B4-BE49-F238E27FC236}">
                <a16:creationId xmlns:a16="http://schemas.microsoft.com/office/drawing/2014/main" id="{BE2DE37E-5672-E5A9-B4A2-A2EC9B50E5CF}"/>
              </a:ext>
            </a:extLst>
          </p:cNvPr>
          <p:cNvSpPr>
            <a:spLocks noChangeShapeType="1"/>
          </p:cNvSpPr>
          <p:nvPr/>
        </p:nvSpPr>
        <p:spPr bwMode="auto">
          <a:xfrm>
            <a:off x="4421188" y="5654675"/>
            <a:ext cx="13589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68967" name="Line 7">
            <a:extLst>
              <a:ext uri="{FF2B5EF4-FFF2-40B4-BE49-F238E27FC236}">
                <a16:creationId xmlns:a16="http://schemas.microsoft.com/office/drawing/2014/main" id="{767FA7E1-7A12-A043-2292-06E13DABCBA0}"/>
              </a:ext>
            </a:extLst>
          </p:cNvPr>
          <p:cNvSpPr>
            <a:spLocks noChangeShapeType="1"/>
          </p:cNvSpPr>
          <p:nvPr/>
        </p:nvSpPr>
        <p:spPr bwMode="auto">
          <a:xfrm>
            <a:off x="4433888" y="5972175"/>
            <a:ext cx="135890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68968" name="Rectangle 8">
            <a:extLst>
              <a:ext uri="{FF2B5EF4-FFF2-40B4-BE49-F238E27FC236}">
                <a16:creationId xmlns:a16="http://schemas.microsoft.com/office/drawing/2014/main" id="{EAB5EDF0-3E55-CFEF-AE46-44498A2957BF}"/>
              </a:ext>
            </a:extLst>
          </p:cNvPr>
          <p:cNvSpPr>
            <a:spLocks noChangeArrowheads="1"/>
          </p:cNvSpPr>
          <p:nvPr/>
        </p:nvSpPr>
        <p:spPr bwMode="auto">
          <a:xfrm>
            <a:off x="6172201" y="2133601"/>
            <a:ext cx="1583253"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external entity</a:t>
            </a:r>
          </a:p>
        </p:txBody>
      </p:sp>
      <p:sp>
        <p:nvSpPr>
          <p:cNvPr id="168969" name="Rectangle 9">
            <a:extLst>
              <a:ext uri="{FF2B5EF4-FFF2-40B4-BE49-F238E27FC236}">
                <a16:creationId xmlns:a16="http://schemas.microsoft.com/office/drawing/2014/main" id="{27266ED0-FF32-33F8-0A57-07CA5392DE7C}"/>
              </a:ext>
            </a:extLst>
          </p:cNvPr>
          <p:cNvSpPr>
            <a:spLocks noChangeArrowheads="1"/>
          </p:cNvSpPr>
          <p:nvPr/>
        </p:nvSpPr>
        <p:spPr bwMode="auto">
          <a:xfrm>
            <a:off x="6261101" y="3454401"/>
            <a:ext cx="902875"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process</a:t>
            </a:r>
          </a:p>
        </p:txBody>
      </p:sp>
      <p:sp>
        <p:nvSpPr>
          <p:cNvPr id="168970" name="Rectangle 10">
            <a:extLst>
              <a:ext uri="{FF2B5EF4-FFF2-40B4-BE49-F238E27FC236}">
                <a16:creationId xmlns:a16="http://schemas.microsoft.com/office/drawing/2014/main" id="{953CD772-D2F5-7AD0-6A33-02B22002AD65}"/>
              </a:ext>
            </a:extLst>
          </p:cNvPr>
          <p:cNvSpPr>
            <a:spLocks noChangeArrowheads="1"/>
          </p:cNvSpPr>
          <p:nvPr/>
        </p:nvSpPr>
        <p:spPr bwMode="auto">
          <a:xfrm>
            <a:off x="6286501" y="4597401"/>
            <a:ext cx="1086835"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data flow</a:t>
            </a:r>
          </a:p>
        </p:txBody>
      </p:sp>
      <p:sp>
        <p:nvSpPr>
          <p:cNvPr id="168971" name="Rectangle 11">
            <a:extLst>
              <a:ext uri="{FF2B5EF4-FFF2-40B4-BE49-F238E27FC236}">
                <a16:creationId xmlns:a16="http://schemas.microsoft.com/office/drawing/2014/main" id="{DDF273A6-47E4-A5BC-B981-31DD44BCDB83}"/>
              </a:ext>
            </a:extLst>
          </p:cNvPr>
          <p:cNvSpPr>
            <a:spLocks noChangeArrowheads="1"/>
          </p:cNvSpPr>
          <p:nvPr/>
        </p:nvSpPr>
        <p:spPr bwMode="auto">
          <a:xfrm>
            <a:off x="6261100" y="5522914"/>
            <a:ext cx="1147236"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data store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4E4E-B23A-8132-9EA3-5B39F662D448}"/>
              </a:ext>
            </a:extLst>
          </p:cNvPr>
          <p:cNvSpPr>
            <a:spLocks noGrp="1"/>
          </p:cNvSpPr>
          <p:nvPr>
            <p:ph type="title"/>
          </p:nvPr>
        </p:nvSpPr>
        <p:spPr/>
        <p:txBody>
          <a:bodyPr/>
          <a:lstStyle/>
          <a:p>
            <a:r>
              <a:rPr lang="en-US" dirty="0"/>
              <a:t>E</a:t>
            </a:r>
            <a:r>
              <a:rPr lang="en-AU" dirty="0" err="1"/>
              <a:t>xternal</a:t>
            </a:r>
            <a:r>
              <a:rPr lang="en-AU" dirty="0"/>
              <a:t> entity/Actor</a:t>
            </a:r>
          </a:p>
        </p:txBody>
      </p:sp>
      <p:sp>
        <p:nvSpPr>
          <p:cNvPr id="3" name="Content Placeholder 2">
            <a:extLst>
              <a:ext uri="{FF2B5EF4-FFF2-40B4-BE49-F238E27FC236}">
                <a16:creationId xmlns:a16="http://schemas.microsoft.com/office/drawing/2014/main" id="{ECE3412A-D1E6-85D5-0919-297D79BEE712}"/>
              </a:ext>
            </a:extLst>
          </p:cNvPr>
          <p:cNvSpPr>
            <a:spLocks noGrp="1"/>
          </p:cNvSpPr>
          <p:nvPr>
            <p:ph idx="1"/>
          </p:nvPr>
        </p:nvSpPr>
        <p:spPr/>
        <p:txBody>
          <a:bodyPr/>
          <a:lstStyle/>
          <a:p>
            <a:pPr algn="just"/>
            <a:r>
              <a:rPr lang="en-US" b="0" i="0" dirty="0">
                <a:solidFill>
                  <a:srgbClr val="000000"/>
                </a:solidFill>
                <a:effectLst/>
                <a:latin typeface="Nunito" pitchFamily="2" charset="0"/>
              </a:rPr>
              <a:t>Actors are the active objects that interact with the system by either producing data and inputting them to the system, or consuming data produced by the system. In other words, actors serve as the sources and the sinks of data.</a:t>
            </a:r>
          </a:p>
          <a:p>
            <a:pPr algn="just"/>
            <a:r>
              <a:rPr lang="en-US" b="1" i="0" dirty="0">
                <a:solidFill>
                  <a:srgbClr val="000000"/>
                </a:solidFill>
                <a:effectLst/>
                <a:latin typeface="Nunito" pitchFamily="2" charset="0"/>
              </a:rPr>
              <a:t>Representation in DFD</a:t>
            </a:r>
            <a:r>
              <a:rPr lang="en-US" b="0" i="0" dirty="0">
                <a:solidFill>
                  <a:srgbClr val="000000"/>
                </a:solidFill>
                <a:effectLst/>
                <a:latin typeface="Nunito" pitchFamily="2" charset="0"/>
              </a:rPr>
              <a:t> − An actor is represented by a rectangle. Actors are connected to the inputs and outputs and lie on the boundary of the DFD.</a:t>
            </a:r>
          </a:p>
          <a:p>
            <a:pPr algn="just"/>
            <a:r>
              <a:rPr lang="en-US" b="1" i="0" dirty="0">
                <a:solidFill>
                  <a:srgbClr val="000000"/>
                </a:solidFill>
                <a:effectLst/>
                <a:latin typeface="Nunito" pitchFamily="2" charset="0"/>
              </a:rPr>
              <a:t>Example</a:t>
            </a:r>
            <a:r>
              <a:rPr lang="en-US" b="0" i="0" dirty="0">
                <a:solidFill>
                  <a:srgbClr val="000000"/>
                </a:solidFill>
                <a:effectLst/>
                <a:latin typeface="Nunito" pitchFamily="2" charset="0"/>
              </a:rPr>
              <a:t> − The following figure shows the actors, namely, Customer and </a:t>
            </a:r>
            <a:r>
              <a:rPr lang="en-US" b="0" i="0" dirty="0" err="1">
                <a:solidFill>
                  <a:srgbClr val="000000"/>
                </a:solidFill>
                <a:effectLst/>
                <a:latin typeface="Nunito" pitchFamily="2" charset="0"/>
              </a:rPr>
              <a:t>Sales_Clerk</a:t>
            </a:r>
            <a:r>
              <a:rPr lang="en-US" b="0" i="0" dirty="0">
                <a:solidFill>
                  <a:srgbClr val="000000"/>
                </a:solidFill>
                <a:effectLst/>
                <a:latin typeface="Nunito" pitchFamily="2" charset="0"/>
              </a:rPr>
              <a:t> in a counter sales system.</a:t>
            </a:r>
          </a:p>
          <a:p>
            <a:endParaRPr lang="en-AU" dirty="0"/>
          </a:p>
        </p:txBody>
      </p:sp>
      <p:pic>
        <p:nvPicPr>
          <p:cNvPr id="5122" name="Picture 2" descr="Actors in DFD">
            <a:extLst>
              <a:ext uri="{FF2B5EF4-FFF2-40B4-BE49-F238E27FC236}">
                <a16:creationId xmlns:a16="http://schemas.microsoft.com/office/drawing/2014/main" id="{ECD407CD-18A7-B7DE-05B8-4B11251D0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869" y="374456"/>
            <a:ext cx="3390706" cy="1544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865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3">
            <a:extLst>
              <a:ext uri="{FF2B5EF4-FFF2-40B4-BE49-F238E27FC236}">
                <a16:creationId xmlns:a16="http://schemas.microsoft.com/office/drawing/2014/main" id="{0CFFED7D-50FE-6BC0-8E1D-C472F5A6912A}"/>
              </a:ext>
            </a:extLst>
          </p:cNvPr>
          <p:cNvSpPr>
            <a:spLocks noGrp="1" noChangeArrowheads="1"/>
          </p:cNvSpPr>
          <p:nvPr>
            <p:ph type="title"/>
          </p:nvPr>
        </p:nvSpPr>
        <p:spPr>
          <a:xfrm>
            <a:off x="2743200" y="1066801"/>
            <a:ext cx="6477000" cy="727075"/>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a:bodyPr>
          <a:lstStyle/>
          <a:p>
            <a:r>
              <a:rPr lang="en-US" altLang="en-US" dirty="0" err="1"/>
              <a:t>Contd</a:t>
            </a:r>
            <a:r>
              <a:rPr lang="en-US" altLang="en-US" dirty="0"/>
              <a:t>…</a:t>
            </a:r>
          </a:p>
        </p:txBody>
      </p:sp>
      <p:sp>
        <p:nvSpPr>
          <p:cNvPr id="2" name="Footer Placeholder 3">
            <a:extLst>
              <a:ext uri="{FF2B5EF4-FFF2-40B4-BE49-F238E27FC236}">
                <a16:creationId xmlns:a16="http://schemas.microsoft.com/office/drawing/2014/main" id="{44DC3E45-9CE6-2D7C-10CE-3D07D627720F}"/>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6DFDC10C-BADD-BE6B-1558-B874B85AD9AB}"/>
              </a:ext>
            </a:extLst>
          </p:cNvPr>
          <p:cNvSpPr>
            <a:spLocks noGrp="1"/>
          </p:cNvSpPr>
          <p:nvPr>
            <p:ph type="sldNum" sz="quarter" idx="12"/>
          </p:nvPr>
        </p:nvSpPr>
        <p:spPr/>
        <p:txBody>
          <a:bodyPr/>
          <a:lstStyle/>
          <a:p>
            <a:fld id="{202E2B69-9E8B-46F0-A160-2661869055D1}" type="slidenum">
              <a:rPr lang="en-US" altLang="en-US"/>
              <a:pPr/>
              <a:t>24</a:t>
            </a:fld>
            <a:endParaRPr lang="en-US" altLang="en-US"/>
          </a:p>
        </p:txBody>
      </p:sp>
      <p:sp>
        <p:nvSpPr>
          <p:cNvPr id="169986" name="Rectangle 2">
            <a:extLst>
              <a:ext uri="{FF2B5EF4-FFF2-40B4-BE49-F238E27FC236}">
                <a16:creationId xmlns:a16="http://schemas.microsoft.com/office/drawing/2014/main" id="{466CFF55-6FB6-E5CA-7809-7609AA837BB7}"/>
              </a:ext>
            </a:extLst>
          </p:cNvPr>
          <p:cNvSpPr>
            <a:spLocks noChangeArrowheads="1"/>
          </p:cNvSpPr>
          <p:nvPr/>
        </p:nvSpPr>
        <p:spPr bwMode="auto">
          <a:xfrm>
            <a:off x="3608388" y="1920875"/>
            <a:ext cx="990600" cy="927100"/>
          </a:xfrm>
          <a:prstGeom prst="rect">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AU"/>
          </a:p>
        </p:txBody>
      </p:sp>
      <p:sp>
        <p:nvSpPr>
          <p:cNvPr id="169988" name="Rectangle 4">
            <a:extLst>
              <a:ext uri="{FF2B5EF4-FFF2-40B4-BE49-F238E27FC236}">
                <a16:creationId xmlns:a16="http://schemas.microsoft.com/office/drawing/2014/main" id="{96E27B1C-97C0-F53B-FE09-B57A010EE8E4}"/>
              </a:ext>
            </a:extLst>
          </p:cNvPr>
          <p:cNvSpPr>
            <a:spLocks noChangeArrowheads="1"/>
          </p:cNvSpPr>
          <p:nvPr/>
        </p:nvSpPr>
        <p:spPr bwMode="auto">
          <a:xfrm>
            <a:off x="4701467" y="2259752"/>
            <a:ext cx="3223317"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dirty="0">
                <a:effectLst>
                  <a:outerShdw blurRad="38100" dist="38100" dir="2700000" algn="tl">
                    <a:srgbClr val="FFFFFF"/>
                  </a:outerShdw>
                </a:effectLst>
              </a:rPr>
              <a:t>A producer or consumer of data</a:t>
            </a:r>
          </a:p>
        </p:txBody>
      </p:sp>
      <p:sp>
        <p:nvSpPr>
          <p:cNvPr id="169989" name="Rectangle 5">
            <a:extLst>
              <a:ext uri="{FF2B5EF4-FFF2-40B4-BE49-F238E27FC236}">
                <a16:creationId xmlns:a16="http://schemas.microsoft.com/office/drawing/2014/main" id="{7AD70574-0952-646A-6183-434E41B23E5B}"/>
              </a:ext>
            </a:extLst>
          </p:cNvPr>
          <p:cNvSpPr>
            <a:spLocks noChangeArrowheads="1"/>
          </p:cNvSpPr>
          <p:nvPr/>
        </p:nvSpPr>
        <p:spPr bwMode="auto">
          <a:xfrm>
            <a:off x="3568700" y="3071814"/>
            <a:ext cx="3967432"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i="1">
                <a:effectLst>
                  <a:outerShdw blurRad="38100" dist="38100" dir="2700000" algn="tl">
                    <a:srgbClr val="FFFFFF"/>
                  </a:outerShdw>
                </a:effectLst>
                <a:latin typeface="Palatino" pitchFamily="-128" charset="0"/>
              </a:rPr>
              <a:t>Examples:</a:t>
            </a:r>
            <a:r>
              <a:rPr lang="en-US" altLang="en-US">
                <a:effectLst>
                  <a:outerShdw blurRad="38100" dist="38100" dir="2700000" algn="tl">
                    <a:srgbClr val="FFFFFF"/>
                  </a:outerShdw>
                </a:effectLst>
                <a:latin typeface="Palatino" pitchFamily="-128" charset="0"/>
              </a:rPr>
              <a:t> a person, a device, a sensor</a:t>
            </a:r>
          </a:p>
        </p:txBody>
      </p:sp>
      <p:sp>
        <p:nvSpPr>
          <p:cNvPr id="169990" name="Rectangle 6">
            <a:extLst>
              <a:ext uri="{FF2B5EF4-FFF2-40B4-BE49-F238E27FC236}">
                <a16:creationId xmlns:a16="http://schemas.microsoft.com/office/drawing/2014/main" id="{5D84B81F-E03E-A2D3-7FA4-1768A7904BF2}"/>
              </a:ext>
            </a:extLst>
          </p:cNvPr>
          <p:cNvSpPr>
            <a:spLocks noChangeArrowheads="1"/>
          </p:cNvSpPr>
          <p:nvPr/>
        </p:nvSpPr>
        <p:spPr bwMode="auto">
          <a:xfrm>
            <a:off x="3568701" y="3746500"/>
            <a:ext cx="3733393" cy="6437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a:effectLst>
                  <a:outerShdw blurRad="38100" dist="38100" dir="2700000" algn="tl">
                    <a:srgbClr val="FFFFFF"/>
                  </a:outerShdw>
                </a:effectLst>
                <a:latin typeface="Palatino" pitchFamily="-128" charset="0"/>
              </a:rPr>
              <a:t>Another example: computer-based</a:t>
            </a:r>
          </a:p>
          <a:p>
            <a:r>
              <a:rPr lang="en-US" altLang="en-US">
                <a:effectLst>
                  <a:outerShdw blurRad="38100" dist="38100" dir="2700000" algn="tl">
                    <a:srgbClr val="FFFFFF"/>
                  </a:outerShdw>
                </a:effectLst>
                <a:latin typeface="Palatino" pitchFamily="-128" charset="0"/>
              </a:rPr>
              <a:t>system</a:t>
            </a:r>
          </a:p>
        </p:txBody>
      </p:sp>
      <p:sp>
        <p:nvSpPr>
          <p:cNvPr id="169991" name="Rectangle 7">
            <a:extLst>
              <a:ext uri="{FF2B5EF4-FFF2-40B4-BE49-F238E27FC236}">
                <a16:creationId xmlns:a16="http://schemas.microsoft.com/office/drawing/2014/main" id="{CE8510D7-476D-F146-1ACC-1708E4EA35CE}"/>
              </a:ext>
            </a:extLst>
          </p:cNvPr>
          <p:cNvSpPr>
            <a:spLocks noChangeArrowheads="1"/>
          </p:cNvSpPr>
          <p:nvPr/>
        </p:nvSpPr>
        <p:spPr bwMode="auto">
          <a:xfrm>
            <a:off x="3543301" y="4737100"/>
            <a:ext cx="3833421" cy="6437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i="1">
                <a:solidFill>
                  <a:schemeClr val="folHlink"/>
                </a:solidFill>
                <a:latin typeface="Palatino" pitchFamily="-128" charset="0"/>
              </a:rPr>
              <a:t>Data must always originate somewhere</a:t>
            </a:r>
          </a:p>
          <a:p>
            <a:r>
              <a:rPr lang="en-US" altLang="en-US" i="1">
                <a:solidFill>
                  <a:schemeClr val="folHlink"/>
                </a:solidFill>
                <a:latin typeface="Palatino" pitchFamily="-128" charset="0"/>
              </a:rPr>
              <a:t>and must always be sent to something</a:t>
            </a:r>
            <a:endParaRPr lang="en-US" altLang="en-US" i="1">
              <a:solidFill>
                <a:srgbClr val="F3FF07"/>
              </a:solidFill>
              <a:effectLst>
                <a:outerShdw blurRad="38100" dist="38100" dir="2700000" algn="tl">
                  <a:srgbClr val="000000"/>
                </a:outerShdw>
              </a:effectLst>
              <a:latin typeface="Palatino" pitchFamily="-12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8682-12B2-2CA8-778D-38EE6DC04F5D}"/>
              </a:ext>
            </a:extLst>
          </p:cNvPr>
          <p:cNvSpPr>
            <a:spLocks noGrp="1"/>
          </p:cNvSpPr>
          <p:nvPr>
            <p:ph type="title"/>
          </p:nvPr>
        </p:nvSpPr>
        <p:spPr/>
        <p:txBody>
          <a:bodyPr/>
          <a:lstStyle/>
          <a:p>
            <a:r>
              <a:rPr lang="en-AU" dirty="0"/>
              <a:t>Process</a:t>
            </a:r>
          </a:p>
        </p:txBody>
      </p:sp>
      <p:sp>
        <p:nvSpPr>
          <p:cNvPr id="3" name="Content Placeholder 2">
            <a:extLst>
              <a:ext uri="{FF2B5EF4-FFF2-40B4-BE49-F238E27FC236}">
                <a16:creationId xmlns:a16="http://schemas.microsoft.com/office/drawing/2014/main" id="{00B1453E-221C-CA7C-C3CB-8F593D23634E}"/>
              </a:ext>
            </a:extLst>
          </p:cNvPr>
          <p:cNvSpPr>
            <a:spLocks noGrp="1"/>
          </p:cNvSpPr>
          <p:nvPr>
            <p:ph idx="1"/>
          </p:nvPr>
        </p:nvSpPr>
        <p:spPr/>
        <p:txBody>
          <a:bodyPr>
            <a:normAutofit fontScale="92500"/>
          </a:bodyPr>
          <a:lstStyle/>
          <a:p>
            <a:pPr algn="just"/>
            <a:r>
              <a:rPr lang="en-US" b="0" i="0" dirty="0">
                <a:solidFill>
                  <a:srgbClr val="000000"/>
                </a:solidFill>
                <a:effectLst/>
                <a:latin typeface="Nunito" pitchFamily="2" charset="0"/>
              </a:rPr>
              <a:t>Processes are the computational activities that transform data values. A whole system can be visualized as a high-level process. A process may be further divided into smaller components. The lowest-level process may be a simple function.</a:t>
            </a:r>
          </a:p>
          <a:p>
            <a:pPr algn="just"/>
            <a:r>
              <a:rPr lang="en-US" b="1" i="0" dirty="0">
                <a:solidFill>
                  <a:srgbClr val="000000"/>
                </a:solidFill>
                <a:effectLst/>
                <a:latin typeface="Nunito" pitchFamily="2" charset="0"/>
              </a:rPr>
              <a:t>Representation in DFD</a:t>
            </a:r>
            <a:r>
              <a:rPr lang="en-US" b="0" i="0" dirty="0">
                <a:solidFill>
                  <a:srgbClr val="000000"/>
                </a:solidFill>
                <a:effectLst/>
                <a:latin typeface="Nunito" pitchFamily="2" charset="0"/>
              </a:rPr>
              <a:t> − A process is represented as an ellipse with its name written inside it and contains a fixed number of input and output data values.</a:t>
            </a:r>
          </a:p>
          <a:p>
            <a:pPr algn="just"/>
            <a:r>
              <a:rPr lang="en-US" b="1" i="0" dirty="0">
                <a:solidFill>
                  <a:srgbClr val="000000"/>
                </a:solidFill>
                <a:effectLst/>
                <a:latin typeface="Nunito" pitchFamily="2" charset="0"/>
              </a:rPr>
              <a:t>Example</a:t>
            </a:r>
            <a:r>
              <a:rPr lang="en-US" b="0" i="0" dirty="0">
                <a:solidFill>
                  <a:srgbClr val="000000"/>
                </a:solidFill>
                <a:effectLst/>
                <a:latin typeface="Nunito" pitchFamily="2" charset="0"/>
              </a:rPr>
              <a:t> − The following figure shows a process </a:t>
            </a:r>
            <a:r>
              <a:rPr lang="en-US" b="0" i="0" dirty="0" err="1">
                <a:solidFill>
                  <a:srgbClr val="000000"/>
                </a:solidFill>
                <a:effectLst/>
                <a:latin typeface="Nunito" pitchFamily="2" charset="0"/>
              </a:rPr>
              <a:t>Compute_HCF_LCM</a:t>
            </a:r>
            <a:r>
              <a:rPr lang="en-US" b="0" i="0" dirty="0">
                <a:solidFill>
                  <a:srgbClr val="000000"/>
                </a:solidFill>
                <a:effectLst/>
                <a:latin typeface="Nunito" pitchFamily="2" charset="0"/>
              </a:rPr>
              <a:t> that accepts two integers as inputs and outputs their HCF (highest common factor) and LCM (least common multiple).</a:t>
            </a:r>
          </a:p>
          <a:p>
            <a:endParaRPr lang="en-AU" dirty="0"/>
          </a:p>
        </p:txBody>
      </p:sp>
      <p:pic>
        <p:nvPicPr>
          <p:cNvPr id="3074" name="Picture 2" descr="DFD to calculate HCM and LCM">
            <a:extLst>
              <a:ext uri="{FF2B5EF4-FFF2-40B4-BE49-F238E27FC236}">
                <a16:creationId xmlns:a16="http://schemas.microsoft.com/office/drawing/2014/main" id="{F02038D4-4C11-467E-E6CB-7A4BFE5F4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947" y="230188"/>
            <a:ext cx="4600575" cy="128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655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FC6CD15E-2A06-77F0-D12E-F59B9BF4CCE0}"/>
              </a:ext>
            </a:extLst>
          </p:cNvPr>
          <p:cNvSpPr>
            <a:spLocks noGrp="1" noChangeArrowheads="1"/>
          </p:cNvSpPr>
          <p:nvPr>
            <p:ph type="title"/>
          </p:nvPr>
        </p:nvSpPr>
        <p:spPr>
          <a:xfrm>
            <a:off x="2743200" y="1066801"/>
            <a:ext cx="5435600" cy="7286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a:bodyPr>
          <a:lstStyle/>
          <a:p>
            <a:r>
              <a:rPr lang="en-US" altLang="en-US" dirty="0" err="1"/>
              <a:t>Contd</a:t>
            </a:r>
            <a:r>
              <a:rPr lang="en-US" altLang="en-US" dirty="0"/>
              <a:t>…</a:t>
            </a:r>
          </a:p>
        </p:txBody>
      </p:sp>
      <p:sp>
        <p:nvSpPr>
          <p:cNvPr id="2" name="Footer Placeholder 3">
            <a:extLst>
              <a:ext uri="{FF2B5EF4-FFF2-40B4-BE49-F238E27FC236}">
                <a16:creationId xmlns:a16="http://schemas.microsoft.com/office/drawing/2014/main" id="{081DFADD-362C-FD7B-0024-86BA8637DD0E}"/>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5EB82775-415D-DA46-2CA8-6BCEFBBD1915}"/>
              </a:ext>
            </a:extLst>
          </p:cNvPr>
          <p:cNvSpPr>
            <a:spLocks noGrp="1"/>
          </p:cNvSpPr>
          <p:nvPr>
            <p:ph type="sldNum" sz="quarter" idx="12"/>
          </p:nvPr>
        </p:nvSpPr>
        <p:spPr/>
        <p:txBody>
          <a:bodyPr/>
          <a:lstStyle/>
          <a:p>
            <a:fld id="{E0A5C71D-4018-407F-8538-885AB4EBB167}" type="slidenum">
              <a:rPr lang="en-US" altLang="en-US"/>
              <a:pPr/>
              <a:t>26</a:t>
            </a:fld>
            <a:endParaRPr lang="en-US" altLang="en-US"/>
          </a:p>
        </p:txBody>
      </p:sp>
      <p:sp>
        <p:nvSpPr>
          <p:cNvPr id="171011" name="Oval 3">
            <a:extLst>
              <a:ext uri="{FF2B5EF4-FFF2-40B4-BE49-F238E27FC236}">
                <a16:creationId xmlns:a16="http://schemas.microsoft.com/office/drawing/2014/main" id="{7F6E288D-DF9F-4EA1-B420-BE798399234A}"/>
              </a:ext>
            </a:extLst>
          </p:cNvPr>
          <p:cNvSpPr>
            <a:spLocks noChangeArrowheads="1"/>
          </p:cNvSpPr>
          <p:nvPr/>
        </p:nvSpPr>
        <p:spPr bwMode="auto">
          <a:xfrm>
            <a:off x="3367088" y="1912938"/>
            <a:ext cx="1130300" cy="1130300"/>
          </a:xfrm>
          <a:prstGeom prst="ellipse">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25400">
                <a:solidFill>
                  <a:schemeClr val="tx1"/>
                </a:solidFill>
                <a:round/>
                <a:headEnd/>
                <a:tailEnd/>
              </a14:hiddenLine>
            </a:ext>
          </a:extLst>
        </p:spPr>
        <p:txBody>
          <a:bodyPr wrap="none" anchor="ctr"/>
          <a:lstStyle/>
          <a:p>
            <a:endParaRPr lang="en-AU"/>
          </a:p>
        </p:txBody>
      </p:sp>
      <p:sp>
        <p:nvSpPr>
          <p:cNvPr id="171012" name="Rectangle 4">
            <a:extLst>
              <a:ext uri="{FF2B5EF4-FFF2-40B4-BE49-F238E27FC236}">
                <a16:creationId xmlns:a16="http://schemas.microsoft.com/office/drawing/2014/main" id="{BF720898-63D6-DB46-22E7-9186F65EF857}"/>
              </a:ext>
            </a:extLst>
          </p:cNvPr>
          <p:cNvSpPr>
            <a:spLocks noChangeArrowheads="1"/>
          </p:cNvSpPr>
          <p:nvPr/>
        </p:nvSpPr>
        <p:spPr bwMode="auto">
          <a:xfrm>
            <a:off x="3935413" y="2489201"/>
            <a:ext cx="184150" cy="9366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1013" name="Rectangle 5">
            <a:extLst>
              <a:ext uri="{FF2B5EF4-FFF2-40B4-BE49-F238E27FC236}">
                <a16:creationId xmlns:a16="http://schemas.microsoft.com/office/drawing/2014/main" id="{997246F3-2A42-3E81-0C57-FCA07AC210BC}"/>
              </a:ext>
            </a:extLst>
          </p:cNvPr>
          <p:cNvSpPr>
            <a:spLocks noChangeArrowheads="1"/>
          </p:cNvSpPr>
          <p:nvPr/>
        </p:nvSpPr>
        <p:spPr bwMode="auto">
          <a:xfrm>
            <a:off x="4818356" y="2254673"/>
            <a:ext cx="3453188" cy="56271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lnSpc>
                <a:spcPct val="85000"/>
              </a:lnSpc>
            </a:pPr>
            <a:r>
              <a:rPr lang="en-US" altLang="en-US" b="1" dirty="0">
                <a:effectLst>
                  <a:outerShdw blurRad="38100" dist="38100" dir="2700000" algn="tl">
                    <a:srgbClr val="FFFFFF"/>
                  </a:outerShdw>
                </a:effectLst>
              </a:rPr>
              <a:t>A data transformer (changes input</a:t>
            </a:r>
          </a:p>
          <a:p>
            <a:pPr>
              <a:lnSpc>
                <a:spcPct val="85000"/>
              </a:lnSpc>
            </a:pPr>
            <a:r>
              <a:rPr lang="en-US" altLang="en-US" b="1" dirty="0">
                <a:effectLst>
                  <a:outerShdw blurRad="38100" dist="38100" dir="2700000" algn="tl">
                    <a:srgbClr val="FFFFFF"/>
                  </a:outerShdw>
                </a:effectLst>
              </a:rPr>
              <a:t>to output)</a:t>
            </a:r>
          </a:p>
        </p:txBody>
      </p:sp>
      <p:sp>
        <p:nvSpPr>
          <p:cNvPr id="171014" name="Rectangle 6">
            <a:extLst>
              <a:ext uri="{FF2B5EF4-FFF2-40B4-BE49-F238E27FC236}">
                <a16:creationId xmlns:a16="http://schemas.microsoft.com/office/drawing/2014/main" id="{3D07BC18-C35E-C7CE-6587-48356BA32F54}"/>
              </a:ext>
            </a:extLst>
          </p:cNvPr>
          <p:cNvSpPr>
            <a:spLocks noChangeArrowheads="1"/>
          </p:cNvSpPr>
          <p:nvPr/>
        </p:nvSpPr>
        <p:spPr bwMode="auto">
          <a:xfrm>
            <a:off x="3416300" y="3205163"/>
            <a:ext cx="4146006" cy="6437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a:effectLst>
                  <a:outerShdw blurRad="38100" dist="38100" dir="2700000" algn="tl">
                    <a:srgbClr val="FFFFFF"/>
                  </a:outerShdw>
                </a:effectLst>
                <a:latin typeface="Palatino" pitchFamily="-128" charset="0"/>
              </a:rPr>
              <a:t>Examples: </a:t>
            </a:r>
            <a:r>
              <a:rPr lang="en-US" altLang="en-US" i="1">
                <a:effectLst>
                  <a:outerShdw blurRad="38100" dist="38100" dir="2700000" algn="tl">
                    <a:srgbClr val="FFFFFF"/>
                  </a:outerShdw>
                </a:effectLst>
                <a:latin typeface="Palatino" pitchFamily="-128" charset="0"/>
              </a:rPr>
              <a:t>compute taxes, determine area,</a:t>
            </a:r>
          </a:p>
          <a:p>
            <a:r>
              <a:rPr lang="en-US" altLang="en-US" i="1">
                <a:effectLst>
                  <a:outerShdw blurRad="38100" dist="38100" dir="2700000" algn="tl">
                    <a:srgbClr val="FFFFFF"/>
                  </a:outerShdw>
                </a:effectLst>
                <a:latin typeface="Palatino" pitchFamily="-128" charset="0"/>
              </a:rPr>
              <a:t>format report, display graph</a:t>
            </a:r>
            <a:r>
              <a:rPr lang="en-US" altLang="en-US">
                <a:effectLst>
                  <a:outerShdw blurRad="38100" dist="38100" dir="2700000" algn="tl">
                    <a:srgbClr val="FFFFFF"/>
                  </a:outerShdw>
                </a:effectLst>
                <a:latin typeface="Palatino" pitchFamily="-128" charset="0"/>
              </a:rPr>
              <a:t> </a:t>
            </a:r>
          </a:p>
        </p:txBody>
      </p:sp>
      <p:sp>
        <p:nvSpPr>
          <p:cNvPr id="171015" name="Rectangle 7">
            <a:extLst>
              <a:ext uri="{FF2B5EF4-FFF2-40B4-BE49-F238E27FC236}">
                <a16:creationId xmlns:a16="http://schemas.microsoft.com/office/drawing/2014/main" id="{4E24D8A6-AC86-9DF7-01B5-42E0C9975B72}"/>
              </a:ext>
            </a:extLst>
          </p:cNvPr>
          <p:cNvSpPr>
            <a:spLocks noChangeArrowheads="1"/>
          </p:cNvSpPr>
          <p:nvPr/>
        </p:nvSpPr>
        <p:spPr bwMode="auto">
          <a:xfrm>
            <a:off x="3390901" y="4208463"/>
            <a:ext cx="3887923" cy="6437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i="1">
                <a:solidFill>
                  <a:schemeClr val="folHlink"/>
                </a:solidFill>
                <a:latin typeface="Palatino" pitchFamily="-128" charset="0"/>
              </a:rPr>
              <a:t>Data must always be processed in some </a:t>
            </a:r>
          </a:p>
          <a:p>
            <a:r>
              <a:rPr lang="en-US" altLang="en-US" i="1">
                <a:solidFill>
                  <a:schemeClr val="folHlink"/>
                </a:solidFill>
                <a:latin typeface="Palatino" pitchFamily="-128" charset="0"/>
              </a:rPr>
              <a:t>way to achieve system function</a:t>
            </a:r>
            <a:endParaRPr lang="en-US" altLang="en-US" i="1">
              <a:solidFill>
                <a:srgbClr val="F3FF07"/>
              </a:solidFill>
              <a:effectLst>
                <a:outerShdw blurRad="38100" dist="38100" dir="2700000" algn="tl">
                  <a:srgbClr val="000000"/>
                </a:outerShdw>
              </a:effectLst>
              <a:latin typeface="Palatino" pitchFamily="-12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9F40-F937-A485-CF3D-172E710D89EF}"/>
              </a:ext>
            </a:extLst>
          </p:cNvPr>
          <p:cNvSpPr>
            <a:spLocks noGrp="1"/>
          </p:cNvSpPr>
          <p:nvPr>
            <p:ph type="title"/>
          </p:nvPr>
        </p:nvSpPr>
        <p:spPr/>
        <p:txBody>
          <a:bodyPr/>
          <a:lstStyle/>
          <a:p>
            <a:r>
              <a:rPr lang="en-AU" dirty="0"/>
              <a:t>Data flow</a:t>
            </a:r>
          </a:p>
        </p:txBody>
      </p:sp>
      <p:sp>
        <p:nvSpPr>
          <p:cNvPr id="3" name="Content Placeholder 2">
            <a:extLst>
              <a:ext uri="{FF2B5EF4-FFF2-40B4-BE49-F238E27FC236}">
                <a16:creationId xmlns:a16="http://schemas.microsoft.com/office/drawing/2014/main" id="{D33284A8-B7F4-B079-0D42-5D10CA4E4D1B}"/>
              </a:ext>
            </a:extLst>
          </p:cNvPr>
          <p:cNvSpPr>
            <a:spLocks noGrp="1"/>
          </p:cNvSpPr>
          <p:nvPr>
            <p:ph idx="1"/>
          </p:nvPr>
        </p:nvSpPr>
        <p:spPr/>
        <p:txBody>
          <a:bodyPr>
            <a:normAutofit lnSpcReduction="10000"/>
          </a:bodyPr>
          <a:lstStyle/>
          <a:p>
            <a:pPr algn="just"/>
            <a:r>
              <a:rPr lang="en-US" b="0" i="0" dirty="0">
                <a:solidFill>
                  <a:srgbClr val="000000"/>
                </a:solidFill>
                <a:effectLst/>
                <a:latin typeface="Nunito" pitchFamily="2" charset="0"/>
              </a:rPr>
              <a:t>Data flow represents the flow of data between two processes. It could be between an actor and a process, or between a data store and a process. A data flow denotes the value of a data item at some point of the computation. This value is not changed by the data flow.</a:t>
            </a:r>
          </a:p>
          <a:p>
            <a:pPr algn="just"/>
            <a:r>
              <a:rPr lang="en-US" b="1" i="0" dirty="0">
                <a:solidFill>
                  <a:srgbClr val="000000"/>
                </a:solidFill>
                <a:effectLst/>
                <a:latin typeface="Nunito" pitchFamily="2" charset="0"/>
              </a:rPr>
              <a:t>Representation in DFD</a:t>
            </a:r>
            <a:r>
              <a:rPr lang="en-US" b="0" i="0" dirty="0">
                <a:solidFill>
                  <a:srgbClr val="000000"/>
                </a:solidFill>
                <a:effectLst/>
                <a:latin typeface="Nunito" pitchFamily="2" charset="0"/>
              </a:rPr>
              <a:t> − A data flow is represented by a directed arc or an arrow, labelled with the name of the data item that it carries.</a:t>
            </a:r>
          </a:p>
          <a:p>
            <a:pPr algn="just"/>
            <a:r>
              <a:rPr lang="en-US" b="0" i="0" dirty="0">
                <a:solidFill>
                  <a:srgbClr val="000000"/>
                </a:solidFill>
                <a:effectLst/>
                <a:latin typeface="Nunito" pitchFamily="2" charset="0"/>
              </a:rPr>
              <a:t>In the above figure, </a:t>
            </a:r>
            <a:r>
              <a:rPr lang="en-US" b="0" i="0" dirty="0" err="1">
                <a:solidFill>
                  <a:srgbClr val="000000"/>
                </a:solidFill>
                <a:effectLst/>
                <a:latin typeface="Nunito" pitchFamily="2" charset="0"/>
              </a:rPr>
              <a:t>Integer_a</a:t>
            </a:r>
            <a:r>
              <a:rPr lang="en-US" b="0" i="0" dirty="0">
                <a:solidFill>
                  <a:srgbClr val="000000"/>
                </a:solidFill>
                <a:effectLst/>
                <a:latin typeface="Nunito" pitchFamily="2" charset="0"/>
              </a:rPr>
              <a:t> and </a:t>
            </a:r>
            <a:r>
              <a:rPr lang="en-US" b="0" i="0" dirty="0" err="1">
                <a:solidFill>
                  <a:srgbClr val="000000"/>
                </a:solidFill>
                <a:effectLst/>
                <a:latin typeface="Nunito" pitchFamily="2" charset="0"/>
              </a:rPr>
              <a:t>Integer_b</a:t>
            </a:r>
            <a:r>
              <a:rPr lang="en-US" b="0" i="0" dirty="0">
                <a:solidFill>
                  <a:srgbClr val="000000"/>
                </a:solidFill>
                <a:effectLst/>
                <a:latin typeface="Nunito" pitchFamily="2" charset="0"/>
              </a:rPr>
              <a:t> represent the input data flows to the process, while L.C.M. and H.C.F. are the output data flows.</a:t>
            </a:r>
          </a:p>
          <a:p>
            <a:endParaRPr lang="en-AU" dirty="0"/>
          </a:p>
        </p:txBody>
      </p:sp>
    </p:spTree>
    <p:extLst>
      <p:ext uri="{BB962C8B-B14F-4D97-AF65-F5344CB8AC3E}">
        <p14:creationId xmlns:p14="http://schemas.microsoft.com/office/powerpoint/2010/main" val="3827963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92B85-9CEB-27AA-BDE4-77D4285D0FB0}"/>
              </a:ext>
            </a:extLst>
          </p:cNvPr>
          <p:cNvSpPr>
            <a:spLocks noGrp="1"/>
          </p:cNvSpPr>
          <p:nvPr>
            <p:ph type="title"/>
          </p:nvPr>
        </p:nvSpPr>
        <p:spPr/>
        <p:txBody>
          <a:bodyPr/>
          <a:lstStyle/>
          <a:p>
            <a:r>
              <a:rPr lang="en-AU" dirty="0" err="1"/>
              <a:t>contd</a:t>
            </a:r>
            <a:r>
              <a:rPr lang="en-AU" dirty="0"/>
              <a:t>…</a:t>
            </a:r>
          </a:p>
        </p:txBody>
      </p:sp>
      <p:sp>
        <p:nvSpPr>
          <p:cNvPr id="3" name="Content Placeholder 2">
            <a:extLst>
              <a:ext uri="{FF2B5EF4-FFF2-40B4-BE49-F238E27FC236}">
                <a16:creationId xmlns:a16="http://schemas.microsoft.com/office/drawing/2014/main" id="{C8E0E4CF-0966-E19C-0A54-6ADFA6E33105}"/>
              </a:ext>
            </a:extLst>
          </p:cNvPr>
          <p:cNvSpPr>
            <a:spLocks noGrp="1"/>
          </p:cNvSpPr>
          <p:nvPr>
            <p:ph idx="1"/>
          </p:nvPr>
        </p:nvSpPr>
        <p:spPr/>
        <p:txBody>
          <a:bodyPr/>
          <a:lstStyle/>
          <a:p>
            <a:pPr algn="just"/>
            <a:r>
              <a:rPr lang="en-US" b="0" i="0" dirty="0">
                <a:solidFill>
                  <a:srgbClr val="000000"/>
                </a:solidFill>
                <a:effectLst/>
                <a:latin typeface="Nunito" pitchFamily="2" charset="0"/>
              </a:rPr>
              <a:t>A data flow may be forked in the following cases −</a:t>
            </a:r>
          </a:p>
          <a:p>
            <a:pPr lvl="1" algn="just">
              <a:buFont typeface="Arial" panose="020B0604020202020204" pitchFamily="34" charset="0"/>
              <a:buChar char="•"/>
            </a:pPr>
            <a:r>
              <a:rPr lang="en-US" b="0" i="0" dirty="0">
                <a:solidFill>
                  <a:srgbClr val="000000"/>
                </a:solidFill>
                <a:effectLst/>
                <a:latin typeface="Nunito" pitchFamily="2" charset="0"/>
              </a:rPr>
              <a:t>The output value is sent to several places as shown in the following figure. Here, the output arrows are </a:t>
            </a:r>
            <a:r>
              <a:rPr lang="en-US" b="0" i="0" dirty="0" err="1">
                <a:solidFill>
                  <a:srgbClr val="000000"/>
                </a:solidFill>
                <a:effectLst/>
                <a:latin typeface="Nunito" pitchFamily="2" charset="0"/>
              </a:rPr>
              <a:t>unlabelled</a:t>
            </a:r>
            <a:r>
              <a:rPr lang="en-US" b="0" i="0" dirty="0">
                <a:solidFill>
                  <a:srgbClr val="000000"/>
                </a:solidFill>
                <a:effectLst/>
                <a:latin typeface="Nunito" pitchFamily="2" charset="0"/>
              </a:rPr>
              <a:t> as they denote the same value.</a:t>
            </a:r>
          </a:p>
          <a:p>
            <a:pPr lvl="1" algn="just">
              <a:buFont typeface="Arial" panose="020B0604020202020204" pitchFamily="34" charset="0"/>
              <a:buChar char="•"/>
            </a:pPr>
            <a:r>
              <a:rPr lang="en-US" b="0" i="0" dirty="0">
                <a:solidFill>
                  <a:srgbClr val="000000"/>
                </a:solidFill>
                <a:effectLst/>
                <a:latin typeface="Nunito" pitchFamily="2" charset="0"/>
              </a:rPr>
              <a:t>The data flow contains an aggregate value, and each of the components is sent to different places as shown in the following figure. Here, each of the forked components is labelled.</a:t>
            </a:r>
          </a:p>
          <a:p>
            <a:endParaRPr lang="en-AU" dirty="0"/>
          </a:p>
        </p:txBody>
      </p:sp>
      <p:pic>
        <p:nvPicPr>
          <p:cNvPr id="4098" name="Picture 2" descr="Forked Data Flow">
            <a:extLst>
              <a:ext uri="{FF2B5EF4-FFF2-40B4-BE49-F238E27FC236}">
                <a16:creationId xmlns:a16="http://schemas.microsoft.com/office/drawing/2014/main" id="{483803C3-374D-7B27-2999-8A655E8D5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450" y="4026062"/>
            <a:ext cx="4838700"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758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B41A60CB-1DCE-F503-ED81-B290DCFD5734}"/>
              </a:ext>
            </a:extLst>
          </p:cNvPr>
          <p:cNvSpPr>
            <a:spLocks noGrp="1" noChangeArrowheads="1"/>
          </p:cNvSpPr>
          <p:nvPr>
            <p:ph type="title"/>
          </p:nvPr>
        </p:nvSpPr>
        <p:spPr>
          <a:xfrm>
            <a:off x="2795724" y="1284287"/>
            <a:ext cx="5211763" cy="3302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dirty="0" err="1"/>
              <a:t>Contd</a:t>
            </a:r>
            <a:r>
              <a:rPr lang="en-US" altLang="en-US" dirty="0"/>
              <a:t>…</a:t>
            </a:r>
          </a:p>
        </p:txBody>
      </p:sp>
      <p:sp>
        <p:nvSpPr>
          <p:cNvPr id="2" name="Footer Placeholder 3">
            <a:extLst>
              <a:ext uri="{FF2B5EF4-FFF2-40B4-BE49-F238E27FC236}">
                <a16:creationId xmlns:a16="http://schemas.microsoft.com/office/drawing/2014/main" id="{0AC981FE-2E92-B37C-3D72-5EAE1E5DF3FB}"/>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687848EB-AF8E-53E5-A3E6-673574D50DDD}"/>
              </a:ext>
            </a:extLst>
          </p:cNvPr>
          <p:cNvSpPr>
            <a:spLocks noGrp="1"/>
          </p:cNvSpPr>
          <p:nvPr>
            <p:ph type="sldNum" sz="quarter" idx="12"/>
          </p:nvPr>
        </p:nvSpPr>
        <p:spPr/>
        <p:txBody>
          <a:bodyPr/>
          <a:lstStyle/>
          <a:p>
            <a:fld id="{A4C65288-1AA7-45CF-A1EB-EC48AA4AF21F}" type="slidenum">
              <a:rPr lang="en-US" altLang="en-US"/>
              <a:pPr/>
              <a:t>29</a:t>
            </a:fld>
            <a:endParaRPr lang="en-US" altLang="en-US"/>
          </a:p>
        </p:txBody>
      </p:sp>
      <p:sp>
        <p:nvSpPr>
          <p:cNvPr id="172035" name="AutoShape 3">
            <a:extLst>
              <a:ext uri="{FF2B5EF4-FFF2-40B4-BE49-F238E27FC236}">
                <a16:creationId xmlns:a16="http://schemas.microsoft.com/office/drawing/2014/main" id="{539284EB-8E85-05B3-47A7-6C74AEC36AC4}"/>
              </a:ext>
            </a:extLst>
          </p:cNvPr>
          <p:cNvSpPr>
            <a:spLocks noChangeArrowheads="1"/>
          </p:cNvSpPr>
          <p:nvPr/>
        </p:nvSpPr>
        <p:spPr bwMode="auto">
          <a:xfrm>
            <a:off x="3429000" y="2133601"/>
            <a:ext cx="1816100" cy="288925"/>
          </a:xfrm>
          <a:prstGeom prst="rightArrow">
            <a:avLst>
              <a:gd name="adj1" fmla="val 50000"/>
              <a:gd name="adj2" fmla="val 314315"/>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2036" name="Rectangle 4">
            <a:extLst>
              <a:ext uri="{FF2B5EF4-FFF2-40B4-BE49-F238E27FC236}">
                <a16:creationId xmlns:a16="http://schemas.microsoft.com/office/drawing/2014/main" id="{DE1278F1-3368-C679-73DD-D71FD155062D}"/>
              </a:ext>
            </a:extLst>
          </p:cNvPr>
          <p:cNvSpPr>
            <a:spLocks noChangeArrowheads="1"/>
          </p:cNvSpPr>
          <p:nvPr/>
        </p:nvSpPr>
        <p:spPr bwMode="auto">
          <a:xfrm>
            <a:off x="5427711" y="1994280"/>
            <a:ext cx="3949606" cy="6437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dirty="0">
                <a:effectLst>
                  <a:outerShdw blurRad="38100" dist="38100" dir="2700000" algn="tl">
                    <a:srgbClr val="FFFFFF"/>
                  </a:outerShdw>
                </a:effectLst>
              </a:rPr>
              <a:t>Data flows through a system, beginning</a:t>
            </a:r>
          </a:p>
          <a:p>
            <a:r>
              <a:rPr lang="en-US" altLang="en-US" b="1" dirty="0">
                <a:effectLst>
                  <a:outerShdw blurRad="38100" dist="38100" dir="2700000" algn="tl">
                    <a:srgbClr val="FFFFFF"/>
                  </a:outerShdw>
                </a:effectLst>
              </a:rPr>
              <a:t>as input and transformed into output.</a:t>
            </a:r>
          </a:p>
        </p:txBody>
      </p:sp>
      <p:sp>
        <p:nvSpPr>
          <p:cNvPr id="172037" name="Oval 5">
            <a:extLst>
              <a:ext uri="{FF2B5EF4-FFF2-40B4-BE49-F238E27FC236}">
                <a16:creationId xmlns:a16="http://schemas.microsoft.com/office/drawing/2014/main" id="{6A19FF7B-4F07-8D89-FE18-79358AE4D762}"/>
              </a:ext>
            </a:extLst>
          </p:cNvPr>
          <p:cNvSpPr>
            <a:spLocks noChangeArrowheads="1"/>
          </p:cNvSpPr>
          <p:nvPr/>
        </p:nvSpPr>
        <p:spPr bwMode="auto">
          <a:xfrm>
            <a:off x="5562600" y="3770313"/>
            <a:ext cx="1574800" cy="1473200"/>
          </a:xfrm>
          <a:prstGeom prst="ellipse">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25400">
                <a:solidFill>
                  <a:schemeClr val="tx1"/>
                </a:solidFill>
                <a:round/>
                <a:headEnd/>
                <a:tailEnd/>
              </a14:hiddenLine>
            </a:ext>
          </a:extLst>
        </p:spPr>
        <p:txBody>
          <a:bodyPr wrap="none" anchor="ctr"/>
          <a:lstStyle/>
          <a:p>
            <a:endParaRPr lang="en-AU"/>
          </a:p>
        </p:txBody>
      </p:sp>
      <p:sp>
        <p:nvSpPr>
          <p:cNvPr id="172038" name="Rectangle 6">
            <a:extLst>
              <a:ext uri="{FF2B5EF4-FFF2-40B4-BE49-F238E27FC236}">
                <a16:creationId xmlns:a16="http://schemas.microsoft.com/office/drawing/2014/main" id="{D8B5503A-E0C2-A66D-E47A-3E16BCFA4C98}"/>
              </a:ext>
            </a:extLst>
          </p:cNvPr>
          <p:cNvSpPr>
            <a:spLocks noChangeArrowheads="1"/>
          </p:cNvSpPr>
          <p:nvPr/>
        </p:nvSpPr>
        <p:spPr bwMode="auto">
          <a:xfrm>
            <a:off x="5843760" y="3962400"/>
            <a:ext cx="1028357" cy="119776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lgn="ctr"/>
            <a:r>
              <a:rPr lang="en-US" altLang="en-US" b="1">
                <a:solidFill>
                  <a:schemeClr val="bg1"/>
                </a:solidFill>
                <a:effectLst>
                  <a:outerShdw blurRad="38100" dist="38100" dir="2700000" algn="tl">
                    <a:srgbClr val="000000"/>
                  </a:outerShdw>
                </a:effectLst>
              </a:rPr>
              <a:t>compute</a:t>
            </a:r>
          </a:p>
          <a:p>
            <a:pPr algn="ctr"/>
            <a:r>
              <a:rPr lang="en-US" altLang="en-US" b="1">
                <a:solidFill>
                  <a:schemeClr val="bg1"/>
                </a:solidFill>
                <a:effectLst>
                  <a:outerShdw blurRad="38100" dist="38100" dir="2700000" algn="tl">
                    <a:srgbClr val="000000"/>
                  </a:outerShdw>
                </a:effectLst>
              </a:rPr>
              <a:t>triangle </a:t>
            </a:r>
          </a:p>
          <a:p>
            <a:pPr algn="ctr"/>
            <a:r>
              <a:rPr lang="en-US" altLang="en-US" b="1">
                <a:solidFill>
                  <a:schemeClr val="bg1"/>
                </a:solidFill>
                <a:effectLst>
                  <a:outerShdw blurRad="38100" dist="38100" dir="2700000" algn="tl">
                    <a:srgbClr val="000000"/>
                  </a:outerShdw>
                </a:effectLst>
              </a:rPr>
              <a:t>area</a:t>
            </a:r>
          </a:p>
          <a:p>
            <a:pPr algn="ctr"/>
            <a:endParaRPr lang="en-US" altLang="en-US" b="1">
              <a:solidFill>
                <a:schemeClr val="bg1"/>
              </a:solidFill>
              <a:effectLst>
                <a:outerShdw blurRad="38100" dist="38100" dir="2700000" algn="tl">
                  <a:srgbClr val="000000"/>
                </a:outerShdw>
              </a:effectLst>
            </a:endParaRPr>
          </a:p>
        </p:txBody>
      </p:sp>
      <p:sp>
        <p:nvSpPr>
          <p:cNvPr id="172039" name="Line 7">
            <a:extLst>
              <a:ext uri="{FF2B5EF4-FFF2-40B4-BE49-F238E27FC236}">
                <a16:creationId xmlns:a16="http://schemas.microsoft.com/office/drawing/2014/main" id="{0DAEB597-F06A-CE98-4C67-E6A4E963D0C4}"/>
              </a:ext>
            </a:extLst>
          </p:cNvPr>
          <p:cNvSpPr>
            <a:spLocks noChangeShapeType="1"/>
          </p:cNvSpPr>
          <p:nvPr/>
        </p:nvSpPr>
        <p:spPr bwMode="auto">
          <a:xfrm>
            <a:off x="4394200" y="3876676"/>
            <a:ext cx="1168400" cy="347663"/>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2040" name="Line 8">
            <a:extLst>
              <a:ext uri="{FF2B5EF4-FFF2-40B4-BE49-F238E27FC236}">
                <a16:creationId xmlns:a16="http://schemas.microsoft.com/office/drawing/2014/main" id="{B1E9BC01-8E92-E2F8-4585-73722FEEE3BF}"/>
              </a:ext>
            </a:extLst>
          </p:cNvPr>
          <p:cNvSpPr>
            <a:spLocks noChangeShapeType="1"/>
          </p:cNvSpPr>
          <p:nvPr/>
        </p:nvSpPr>
        <p:spPr bwMode="auto">
          <a:xfrm flipV="1">
            <a:off x="4381500" y="4824413"/>
            <a:ext cx="1206500" cy="2667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2041" name="Line 9">
            <a:extLst>
              <a:ext uri="{FF2B5EF4-FFF2-40B4-BE49-F238E27FC236}">
                <a16:creationId xmlns:a16="http://schemas.microsoft.com/office/drawing/2014/main" id="{8A50E8DE-405E-A4C6-5901-C143B503FAA9}"/>
              </a:ext>
            </a:extLst>
          </p:cNvPr>
          <p:cNvSpPr>
            <a:spLocks noChangeShapeType="1"/>
          </p:cNvSpPr>
          <p:nvPr/>
        </p:nvSpPr>
        <p:spPr bwMode="auto">
          <a:xfrm>
            <a:off x="7213600" y="4533900"/>
            <a:ext cx="11557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2042" name="Rectangle 10">
            <a:extLst>
              <a:ext uri="{FF2B5EF4-FFF2-40B4-BE49-F238E27FC236}">
                <a16:creationId xmlns:a16="http://schemas.microsoft.com/office/drawing/2014/main" id="{ADD38277-CBA3-A689-C379-4F0B9A03F002}"/>
              </a:ext>
            </a:extLst>
          </p:cNvPr>
          <p:cNvSpPr>
            <a:spLocks noChangeArrowheads="1"/>
          </p:cNvSpPr>
          <p:nvPr/>
        </p:nvSpPr>
        <p:spPr bwMode="auto">
          <a:xfrm>
            <a:off x="4494213" y="3578226"/>
            <a:ext cx="626774"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base</a:t>
            </a:r>
          </a:p>
        </p:txBody>
      </p:sp>
      <p:sp>
        <p:nvSpPr>
          <p:cNvPr id="172043" name="Rectangle 11">
            <a:extLst>
              <a:ext uri="{FF2B5EF4-FFF2-40B4-BE49-F238E27FC236}">
                <a16:creationId xmlns:a16="http://schemas.microsoft.com/office/drawing/2014/main" id="{CE4870E0-C1A3-7247-EA7C-F4875F91AFD0}"/>
              </a:ext>
            </a:extLst>
          </p:cNvPr>
          <p:cNvSpPr>
            <a:spLocks noChangeArrowheads="1"/>
          </p:cNvSpPr>
          <p:nvPr/>
        </p:nvSpPr>
        <p:spPr bwMode="auto">
          <a:xfrm>
            <a:off x="4303714" y="4619626"/>
            <a:ext cx="788163"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height</a:t>
            </a:r>
          </a:p>
        </p:txBody>
      </p:sp>
      <p:sp>
        <p:nvSpPr>
          <p:cNvPr id="172044" name="Rectangle 12">
            <a:extLst>
              <a:ext uri="{FF2B5EF4-FFF2-40B4-BE49-F238E27FC236}">
                <a16:creationId xmlns:a16="http://schemas.microsoft.com/office/drawing/2014/main" id="{56A5203E-CA71-F4F6-D1C0-A7009CC482FD}"/>
              </a:ext>
            </a:extLst>
          </p:cNvPr>
          <p:cNvSpPr>
            <a:spLocks noChangeArrowheads="1"/>
          </p:cNvSpPr>
          <p:nvPr/>
        </p:nvSpPr>
        <p:spPr bwMode="auto">
          <a:xfrm>
            <a:off x="7402514" y="4137026"/>
            <a:ext cx="604973"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area</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C23B-7DAB-C6C0-AED3-14A9960D85BD}"/>
              </a:ext>
            </a:extLst>
          </p:cNvPr>
          <p:cNvSpPr>
            <a:spLocks noGrp="1"/>
          </p:cNvSpPr>
          <p:nvPr>
            <p:ph type="title"/>
          </p:nvPr>
        </p:nvSpPr>
        <p:spPr/>
        <p:txBody>
          <a:bodyPr/>
          <a:lstStyle/>
          <a:p>
            <a:r>
              <a:rPr lang="en-US" b="1" dirty="0"/>
              <a:t>Activity diagram</a:t>
            </a:r>
            <a:endParaRPr lang="en-AU" b="1" dirty="0"/>
          </a:p>
        </p:txBody>
      </p:sp>
      <p:sp>
        <p:nvSpPr>
          <p:cNvPr id="3" name="Content Placeholder 2">
            <a:extLst>
              <a:ext uri="{FF2B5EF4-FFF2-40B4-BE49-F238E27FC236}">
                <a16:creationId xmlns:a16="http://schemas.microsoft.com/office/drawing/2014/main" id="{7D739EA7-5F4C-12A7-45B3-F44822B0096E}"/>
              </a:ext>
            </a:extLst>
          </p:cNvPr>
          <p:cNvSpPr>
            <a:spLocks noGrp="1"/>
          </p:cNvSpPr>
          <p:nvPr>
            <p:ph sz="quarter" idx="13"/>
          </p:nvPr>
        </p:nvSpPr>
        <p:spPr>
          <a:xfrm>
            <a:off x="913774" y="1690688"/>
            <a:ext cx="10363826" cy="4100511"/>
          </a:xfrm>
        </p:spPr>
        <p:txBody>
          <a:bodyPr/>
          <a:lstStyle/>
          <a:p>
            <a:pPr algn="just"/>
            <a:r>
              <a:rPr lang="en-US" dirty="0"/>
              <a:t>Activity Diagrams to illustrate the flow of control in a system and refer to the steps involved in the execution of a use case. </a:t>
            </a:r>
          </a:p>
          <a:p>
            <a:pPr algn="just"/>
            <a:r>
              <a:rPr lang="en-US" dirty="0"/>
              <a:t>An activity diagram focuses on condition of flow and the sequence in which it happens. </a:t>
            </a:r>
          </a:p>
          <a:p>
            <a:pPr algn="just"/>
            <a:r>
              <a:rPr lang="en-US" dirty="0"/>
              <a:t>Activity diagrams describe the workflow behavior of a system.</a:t>
            </a:r>
            <a:endParaRPr lang="en-AU" dirty="0"/>
          </a:p>
        </p:txBody>
      </p:sp>
    </p:spTree>
    <p:extLst>
      <p:ext uri="{BB962C8B-B14F-4D97-AF65-F5344CB8AC3E}">
        <p14:creationId xmlns:p14="http://schemas.microsoft.com/office/powerpoint/2010/main" val="2504624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9731-A70A-FBAF-B7C7-49D6ECDE0FD4}"/>
              </a:ext>
            </a:extLst>
          </p:cNvPr>
          <p:cNvSpPr>
            <a:spLocks noGrp="1"/>
          </p:cNvSpPr>
          <p:nvPr>
            <p:ph type="title"/>
          </p:nvPr>
        </p:nvSpPr>
        <p:spPr/>
        <p:txBody>
          <a:bodyPr/>
          <a:lstStyle/>
          <a:p>
            <a:r>
              <a:rPr lang="en-AU" dirty="0"/>
              <a:t>Data store</a:t>
            </a:r>
          </a:p>
        </p:txBody>
      </p:sp>
      <p:sp>
        <p:nvSpPr>
          <p:cNvPr id="3" name="Content Placeholder 2">
            <a:extLst>
              <a:ext uri="{FF2B5EF4-FFF2-40B4-BE49-F238E27FC236}">
                <a16:creationId xmlns:a16="http://schemas.microsoft.com/office/drawing/2014/main" id="{B8FB37F6-926A-E936-E4DA-79D8FBC19792}"/>
              </a:ext>
            </a:extLst>
          </p:cNvPr>
          <p:cNvSpPr>
            <a:spLocks noGrp="1"/>
          </p:cNvSpPr>
          <p:nvPr>
            <p:ph idx="1"/>
          </p:nvPr>
        </p:nvSpPr>
        <p:spPr/>
        <p:txBody>
          <a:bodyPr>
            <a:normAutofit lnSpcReduction="10000"/>
          </a:bodyPr>
          <a:lstStyle/>
          <a:p>
            <a:pPr algn="just"/>
            <a:r>
              <a:rPr lang="en-US" b="0" i="0" dirty="0">
                <a:solidFill>
                  <a:srgbClr val="000000"/>
                </a:solidFill>
                <a:effectLst/>
                <a:latin typeface="Nunito" pitchFamily="2" charset="0"/>
              </a:rPr>
              <a:t>Data stores are the passive objects that act as a repository of data. Unlike actors, they cannot perform any operations. They are used to store data and retrieve the stored data. They represent a data structure, a disk file, or a table in a database.</a:t>
            </a:r>
          </a:p>
          <a:p>
            <a:pPr algn="just"/>
            <a:r>
              <a:rPr lang="en-US" b="1" i="0" dirty="0">
                <a:solidFill>
                  <a:srgbClr val="000000"/>
                </a:solidFill>
                <a:effectLst/>
                <a:latin typeface="Nunito" pitchFamily="2" charset="0"/>
              </a:rPr>
              <a:t>Representation in DFD</a:t>
            </a:r>
            <a:r>
              <a:rPr lang="en-US" b="0" i="0" dirty="0">
                <a:solidFill>
                  <a:srgbClr val="000000"/>
                </a:solidFill>
                <a:effectLst/>
                <a:latin typeface="Nunito" pitchFamily="2" charset="0"/>
              </a:rPr>
              <a:t> − A data store is represented by two parallel lines containing the name of the data store. </a:t>
            </a:r>
          </a:p>
          <a:p>
            <a:pPr lvl="1" algn="just"/>
            <a:r>
              <a:rPr lang="en-US" b="0" i="0" dirty="0">
                <a:solidFill>
                  <a:srgbClr val="000000"/>
                </a:solidFill>
                <a:effectLst/>
                <a:latin typeface="Nunito" pitchFamily="2" charset="0"/>
              </a:rPr>
              <a:t>Each data store is connected to at least one process. Input arrows contain information to modify the contents of the data store, while output arrows contain information retrieved from the data store. </a:t>
            </a:r>
          </a:p>
          <a:p>
            <a:pPr lvl="1" algn="just"/>
            <a:r>
              <a:rPr lang="en-US" b="0" i="0" dirty="0">
                <a:solidFill>
                  <a:srgbClr val="000000"/>
                </a:solidFill>
                <a:effectLst/>
                <a:latin typeface="Nunito" pitchFamily="2" charset="0"/>
              </a:rPr>
              <a:t>When a part of the information is to be retrieved, the output arrow is labelled. An </a:t>
            </a:r>
            <a:r>
              <a:rPr lang="en-US" b="0" i="0" dirty="0" err="1">
                <a:solidFill>
                  <a:srgbClr val="000000"/>
                </a:solidFill>
                <a:effectLst/>
                <a:latin typeface="Nunito" pitchFamily="2" charset="0"/>
              </a:rPr>
              <a:t>unlabelled</a:t>
            </a:r>
            <a:r>
              <a:rPr lang="en-US" b="0" i="0" dirty="0">
                <a:solidFill>
                  <a:srgbClr val="000000"/>
                </a:solidFill>
                <a:effectLst/>
                <a:latin typeface="Nunito" pitchFamily="2" charset="0"/>
              </a:rPr>
              <a:t> arrow denotes full data retrieval. A two-way arrow implies both retrieval and update.</a:t>
            </a:r>
          </a:p>
          <a:p>
            <a:endParaRPr lang="en-AU" dirty="0"/>
          </a:p>
        </p:txBody>
      </p:sp>
    </p:spTree>
    <p:extLst>
      <p:ext uri="{BB962C8B-B14F-4D97-AF65-F5344CB8AC3E}">
        <p14:creationId xmlns:p14="http://schemas.microsoft.com/office/powerpoint/2010/main" val="2857275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83A6-7633-B9A4-95CB-699096655E92}"/>
              </a:ext>
            </a:extLst>
          </p:cNvPr>
          <p:cNvSpPr>
            <a:spLocks noGrp="1"/>
          </p:cNvSpPr>
          <p:nvPr>
            <p:ph type="title"/>
          </p:nvPr>
        </p:nvSpPr>
        <p:spPr/>
        <p:txBody>
          <a:bodyPr/>
          <a:lstStyle/>
          <a:p>
            <a:r>
              <a:rPr lang="en-AU" dirty="0" err="1"/>
              <a:t>contd</a:t>
            </a:r>
            <a:r>
              <a:rPr lang="en-AU" dirty="0"/>
              <a:t>…</a:t>
            </a:r>
          </a:p>
        </p:txBody>
      </p:sp>
      <p:sp>
        <p:nvSpPr>
          <p:cNvPr id="3" name="Content Placeholder 2">
            <a:extLst>
              <a:ext uri="{FF2B5EF4-FFF2-40B4-BE49-F238E27FC236}">
                <a16:creationId xmlns:a16="http://schemas.microsoft.com/office/drawing/2014/main" id="{ED30AE77-8715-1342-BF71-402D362397D3}"/>
              </a:ext>
            </a:extLst>
          </p:cNvPr>
          <p:cNvSpPr>
            <a:spLocks noGrp="1"/>
          </p:cNvSpPr>
          <p:nvPr>
            <p:ph idx="1"/>
          </p:nvPr>
        </p:nvSpPr>
        <p:spPr/>
        <p:txBody>
          <a:bodyPr/>
          <a:lstStyle/>
          <a:p>
            <a:r>
              <a:rPr lang="en-US" b="1" i="0" dirty="0">
                <a:solidFill>
                  <a:srgbClr val="000000"/>
                </a:solidFill>
                <a:effectLst/>
                <a:latin typeface="Nunito" pitchFamily="2" charset="0"/>
              </a:rPr>
              <a:t>Example</a:t>
            </a:r>
            <a:r>
              <a:rPr lang="en-US" b="0" i="0" dirty="0">
                <a:solidFill>
                  <a:srgbClr val="000000"/>
                </a:solidFill>
                <a:effectLst/>
                <a:latin typeface="Nunito" pitchFamily="2" charset="0"/>
              </a:rPr>
              <a:t> − The following figure shows a data store, </a:t>
            </a:r>
            <a:r>
              <a:rPr lang="en-US" b="0" i="0" dirty="0" err="1">
                <a:solidFill>
                  <a:srgbClr val="000000"/>
                </a:solidFill>
                <a:effectLst/>
                <a:latin typeface="Nunito" pitchFamily="2" charset="0"/>
              </a:rPr>
              <a:t>Sales_Record</a:t>
            </a:r>
            <a:r>
              <a:rPr lang="en-US" b="0" i="0" dirty="0">
                <a:solidFill>
                  <a:srgbClr val="000000"/>
                </a:solidFill>
                <a:effectLst/>
                <a:latin typeface="Nunito" pitchFamily="2" charset="0"/>
              </a:rPr>
              <a:t>, that stores the details of all sales. Input to the data store comprises of details of sales such as item, billing amount, date, etc. To find the average sales, the process retrieves the sales records and computes the average.</a:t>
            </a:r>
            <a:endParaRPr lang="en-AU" dirty="0"/>
          </a:p>
        </p:txBody>
      </p:sp>
      <p:pic>
        <p:nvPicPr>
          <p:cNvPr id="6146" name="Picture 2" descr="Data Store in DFD">
            <a:extLst>
              <a:ext uri="{FF2B5EF4-FFF2-40B4-BE49-F238E27FC236}">
                <a16:creationId xmlns:a16="http://schemas.microsoft.com/office/drawing/2014/main" id="{8B9C3020-BE5E-D4B1-C4E7-C5D3D7299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726" y="4344567"/>
            <a:ext cx="46101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81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4C21-5F2D-2862-D6F0-10D81E9F1BC7}"/>
              </a:ext>
            </a:extLst>
          </p:cNvPr>
          <p:cNvSpPr>
            <a:spLocks noGrp="1"/>
          </p:cNvSpPr>
          <p:nvPr>
            <p:ph type="title"/>
          </p:nvPr>
        </p:nvSpPr>
        <p:spPr/>
        <p:txBody>
          <a:bodyPr/>
          <a:lstStyle/>
          <a:p>
            <a:r>
              <a:rPr lang="en-AU" dirty="0"/>
              <a:t>Constraints</a:t>
            </a:r>
          </a:p>
        </p:txBody>
      </p:sp>
      <p:sp>
        <p:nvSpPr>
          <p:cNvPr id="3" name="Content Placeholder 2">
            <a:extLst>
              <a:ext uri="{FF2B5EF4-FFF2-40B4-BE49-F238E27FC236}">
                <a16:creationId xmlns:a16="http://schemas.microsoft.com/office/drawing/2014/main" id="{F462966A-7C9C-88F6-D97A-9F27D6AB741B}"/>
              </a:ext>
            </a:extLst>
          </p:cNvPr>
          <p:cNvSpPr>
            <a:spLocks noGrp="1"/>
          </p:cNvSpPr>
          <p:nvPr>
            <p:ph idx="1"/>
          </p:nvPr>
        </p:nvSpPr>
        <p:spPr/>
        <p:txBody>
          <a:bodyPr/>
          <a:lstStyle/>
          <a:p>
            <a:pPr algn="just"/>
            <a:r>
              <a:rPr lang="en-US" b="0" i="0" dirty="0">
                <a:solidFill>
                  <a:srgbClr val="000000"/>
                </a:solidFill>
                <a:effectLst/>
                <a:latin typeface="Nunito" pitchFamily="2" charset="0"/>
              </a:rPr>
              <a:t>Constraints specify the conditions or restrictions that need to be satisfied over time. They allow adding new rules or modifying existing ones. Constraints can appear in all the three models of object-oriented analysis.</a:t>
            </a:r>
          </a:p>
          <a:p>
            <a:pPr lvl="1" algn="just">
              <a:buFont typeface="Arial" panose="020B0604020202020204" pitchFamily="34" charset="0"/>
              <a:buChar char="•"/>
            </a:pPr>
            <a:r>
              <a:rPr lang="en-US" dirty="0">
                <a:solidFill>
                  <a:srgbClr val="000000"/>
                </a:solidFill>
                <a:latin typeface="Nunito" pitchFamily="2" charset="0"/>
              </a:rPr>
              <a:t>It </a:t>
            </a:r>
            <a:r>
              <a:rPr lang="en-US" b="0" i="0" dirty="0">
                <a:solidFill>
                  <a:srgbClr val="000000"/>
                </a:solidFill>
                <a:effectLst/>
                <a:latin typeface="Nunito" pitchFamily="2" charset="0"/>
              </a:rPr>
              <a:t>defines the restrictions on the transformations and computations.</a:t>
            </a:r>
          </a:p>
          <a:p>
            <a:endParaRPr lang="en-AU" dirty="0"/>
          </a:p>
        </p:txBody>
      </p:sp>
    </p:spTree>
    <p:extLst>
      <p:ext uri="{BB962C8B-B14F-4D97-AF65-F5344CB8AC3E}">
        <p14:creationId xmlns:p14="http://schemas.microsoft.com/office/powerpoint/2010/main" val="2771820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8E0E-47D0-C613-170E-CC0DE595BE6E}"/>
              </a:ext>
            </a:extLst>
          </p:cNvPr>
          <p:cNvSpPr>
            <a:spLocks noGrp="1"/>
          </p:cNvSpPr>
          <p:nvPr>
            <p:ph type="title"/>
          </p:nvPr>
        </p:nvSpPr>
        <p:spPr/>
        <p:txBody>
          <a:bodyPr/>
          <a:lstStyle/>
          <a:p>
            <a:r>
              <a:rPr lang="en-AU" dirty="0" err="1"/>
              <a:t>contd</a:t>
            </a:r>
            <a:r>
              <a:rPr lang="en-AU" dirty="0"/>
              <a:t>…</a:t>
            </a:r>
          </a:p>
        </p:txBody>
      </p:sp>
      <p:sp>
        <p:nvSpPr>
          <p:cNvPr id="3" name="Content Placeholder 2">
            <a:extLst>
              <a:ext uri="{FF2B5EF4-FFF2-40B4-BE49-F238E27FC236}">
                <a16:creationId xmlns:a16="http://schemas.microsoft.com/office/drawing/2014/main" id="{FCFE4A58-85E1-5F4C-9B33-3AF06E11CD94}"/>
              </a:ext>
            </a:extLst>
          </p:cNvPr>
          <p:cNvSpPr>
            <a:spLocks noGrp="1"/>
          </p:cNvSpPr>
          <p:nvPr>
            <p:ph idx="1"/>
          </p:nvPr>
        </p:nvSpPr>
        <p:spPr/>
        <p:txBody>
          <a:bodyPr>
            <a:normAutofit fontScale="92500"/>
          </a:bodyPr>
          <a:lstStyle/>
          <a:p>
            <a:pPr algn="just"/>
            <a:r>
              <a:rPr lang="en-US" b="1" i="0" dirty="0">
                <a:solidFill>
                  <a:srgbClr val="000000"/>
                </a:solidFill>
                <a:effectLst/>
                <a:latin typeface="Nunito" pitchFamily="2" charset="0"/>
              </a:rPr>
              <a:t>Representation</a:t>
            </a:r>
            <a:r>
              <a:rPr lang="en-US" b="0" i="0" dirty="0">
                <a:solidFill>
                  <a:srgbClr val="000000"/>
                </a:solidFill>
                <a:effectLst/>
                <a:latin typeface="Nunito" pitchFamily="2" charset="0"/>
              </a:rPr>
              <a:t> − A constraint is rendered as a string within braces.</a:t>
            </a:r>
          </a:p>
          <a:p>
            <a:pPr algn="just"/>
            <a:r>
              <a:rPr lang="en-US" b="1" i="0" dirty="0">
                <a:solidFill>
                  <a:srgbClr val="000000"/>
                </a:solidFill>
                <a:effectLst/>
                <a:latin typeface="Nunito" pitchFamily="2" charset="0"/>
              </a:rPr>
              <a:t>Example</a:t>
            </a:r>
            <a:r>
              <a:rPr lang="en-US" b="0" i="0" dirty="0">
                <a:solidFill>
                  <a:srgbClr val="000000"/>
                </a:solidFill>
                <a:effectLst/>
                <a:latin typeface="Nunito" pitchFamily="2" charset="0"/>
              </a:rPr>
              <a:t> − The following figure shows a portion of DFD for computing the salary of employees of a company that has decided to give incentives to all employees of the sales department and increment the salary of all employees of the HR department. It can be seen that the constraint {</a:t>
            </a:r>
            <a:r>
              <a:rPr lang="en-US" b="0" i="0" dirty="0" err="1">
                <a:solidFill>
                  <a:srgbClr val="000000"/>
                </a:solidFill>
                <a:effectLst/>
                <a:latin typeface="Nunito" pitchFamily="2" charset="0"/>
              </a:rPr>
              <a:t>Dept:Sales</a:t>
            </a:r>
            <a:r>
              <a:rPr lang="en-US" b="0" i="0" dirty="0">
                <a:solidFill>
                  <a:srgbClr val="000000"/>
                </a:solidFill>
                <a:effectLst/>
                <a:latin typeface="Nunito" pitchFamily="2" charset="0"/>
              </a:rPr>
              <a:t>} causes incentive to be calculated only if the department is sales and the constraint {</a:t>
            </a:r>
            <a:r>
              <a:rPr lang="en-US" b="0" i="0" dirty="0" err="1">
                <a:solidFill>
                  <a:srgbClr val="000000"/>
                </a:solidFill>
                <a:effectLst/>
                <a:latin typeface="Nunito" pitchFamily="2" charset="0"/>
              </a:rPr>
              <a:t>Dept:HR</a:t>
            </a:r>
            <a:r>
              <a:rPr lang="en-US" b="0" i="0" dirty="0">
                <a:solidFill>
                  <a:srgbClr val="000000"/>
                </a:solidFill>
                <a:effectLst/>
                <a:latin typeface="Nunito" pitchFamily="2" charset="0"/>
              </a:rPr>
              <a:t>} causes increment to be computed only if the department is HR.</a:t>
            </a:r>
          </a:p>
          <a:p>
            <a:br>
              <a:rPr lang="en-US" dirty="0"/>
            </a:br>
            <a:endParaRPr lang="en-AU" dirty="0"/>
          </a:p>
        </p:txBody>
      </p:sp>
      <p:pic>
        <p:nvPicPr>
          <p:cNvPr id="7170" name="Picture 2" descr="Constraints in DFD">
            <a:extLst>
              <a:ext uri="{FF2B5EF4-FFF2-40B4-BE49-F238E27FC236}">
                <a16:creationId xmlns:a16="http://schemas.microsoft.com/office/drawing/2014/main" id="{26CF4B02-B449-23CC-5F0B-9B12A7207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2710" y="4913324"/>
            <a:ext cx="3945780" cy="174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608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6698-E914-5932-A994-06E3795B5367}"/>
              </a:ext>
            </a:extLst>
          </p:cNvPr>
          <p:cNvSpPr>
            <a:spLocks noGrp="1"/>
          </p:cNvSpPr>
          <p:nvPr>
            <p:ph type="title"/>
          </p:nvPr>
        </p:nvSpPr>
        <p:spPr/>
        <p:txBody>
          <a:bodyPr/>
          <a:lstStyle/>
          <a:p>
            <a:r>
              <a:rPr lang="en-AU" dirty="0"/>
              <a:t>Control flows</a:t>
            </a:r>
          </a:p>
        </p:txBody>
      </p:sp>
      <p:sp>
        <p:nvSpPr>
          <p:cNvPr id="3" name="Content Placeholder 2">
            <a:extLst>
              <a:ext uri="{FF2B5EF4-FFF2-40B4-BE49-F238E27FC236}">
                <a16:creationId xmlns:a16="http://schemas.microsoft.com/office/drawing/2014/main" id="{981E24A2-8E69-7849-81AF-4DE7F70DAD81}"/>
              </a:ext>
            </a:extLst>
          </p:cNvPr>
          <p:cNvSpPr>
            <a:spLocks noGrp="1"/>
          </p:cNvSpPr>
          <p:nvPr>
            <p:ph idx="1"/>
          </p:nvPr>
        </p:nvSpPr>
        <p:spPr/>
        <p:txBody>
          <a:bodyPr>
            <a:normAutofit lnSpcReduction="10000"/>
          </a:bodyPr>
          <a:lstStyle/>
          <a:p>
            <a:pPr algn="just"/>
            <a:r>
              <a:rPr lang="en-US" b="0" i="0" dirty="0">
                <a:solidFill>
                  <a:srgbClr val="000000"/>
                </a:solidFill>
                <a:effectLst/>
                <a:latin typeface="Nunito" pitchFamily="2" charset="0"/>
              </a:rPr>
              <a:t>A process may be associated with a certain Boolean value and is evaluated only if the value is true, though it is not a direct input to the process. These Boolean values are called the control flows.</a:t>
            </a:r>
          </a:p>
          <a:p>
            <a:pPr algn="just"/>
            <a:r>
              <a:rPr lang="en-US" b="1" i="0" dirty="0">
                <a:solidFill>
                  <a:srgbClr val="000000"/>
                </a:solidFill>
                <a:effectLst/>
                <a:latin typeface="Nunito" pitchFamily="2" charset="0"/>
              </a:rPr>
              <a:t>Representation in DFD</a:t>
            </a:r>
            <a:r>
              <a:rPr lang="en-US" b="0" i="0" dirty="0">
                <a:solidFill>
                  <a:srgbClr val="000000"/>
                </a:solidFill>
                <a:effectLst/>
                <a:latin typeface="Nunito" pitchFamily="2" charset="0"/>
              </a:rPr>
              <a:t> − Control flows are represented by a dotted arc from the process producing the Boolean value to the process controlled by them.</a:t>
            </a:r>
          </a:p>
          <a:p>
            <a:pPr algn="just"/>
            <a:r>
              <a:rPr lang="en-US" b="1" i="0" dirty="0">
                <a:solidFill>
                  <a:srgbClr val="000000"/>
                </a:solidFill>
                <a:effectLst/>
                <a:latin typeface="Nunito" pitchFamily="2" charset="0"/>
              </a:rPr>
              <a:t>Example</a:t>
            </a:r>
            <a:r>
              <a:rPr lang="en-US" b="0" i="0" dirty="0">
                <a:solidFill>
                  <a:srgbClr val="000000"/>
                </a:solidFill>
                <a:effectLst/>
                <a:latin typeface="Nunito" pitchFamily="2" charset="0"/>
              </a:rPr>
              <a:t> − The following figure represents a DFD for arithmetic division. The Divisor is tested for non-zero. If it is not zero, the control flow OK has a value True and subsequently the Divide process computes the Quotient and the Remainder.</a:t>
            </a:r>
          </a:p>
          <a:p>
            <a:endParaRPr lang="en-AU" dirty="0"/>
          </a:p>
        </p:txBody>
      </p:sp>
      <p:pic>
        <p:nvPicPr>
          <p:cNvPr id="8194" name="Picture 2" descr="Control Flow in DFD">
            <a:extLst>
              <a:ext uri="{FF2B5EF4-FFF2-40B4-BE49-F238E27FC236}">
                <a16:creationId xmlns:a16="http://schemas.microsoft.com/office/drawing/2014/main" id="{116F901B-CF99-2A89-8BA2-FD7F87700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620" y="4691063"/>
            <a:ext cx="405765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68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5AB6F31B-AA47-2E6E-45D2-7A04A08EFAC3}"/>
              </a:ext>
            </a:extLst>
          </p:cNvPr>
          <p:cNvSpPr>
            <a:spLocks noGrp="1" noChangeArrowheads="1"/>
          </p:cNvSpPr>
          <p:nvPr>
            <p:ph type="title"/>
          </p:nvPr>
        </p:nvSpPr>
        <p:spPr>
          <a:xfrm>
            <a:off x="2667000" y="1143001"/>
            <a:ext cx="4826000" cy="6143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a:t>Data Stores</a:t>
            </a:r>
          </a:p>
        </p:txBody>
      </p:sp>
      <p:sp>
        <p:nvSpPr>
          <p:cNvPr id="2" name="Footer Placeholder 3">
            <a:extLst>
              <a:ext uri="{FF2B5EF4-FFF2-40B4-BE49-F238E27FC236}">
                <a16:creationId xmlns:a16="http://schemas.microsoft.com/office/drawing/2014/main" id="{2BECE852-3F69-E059-971F-D6FD3188A2FC}"/>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42B89B31-F049-9A97-4187-A8DF00A7FF88}"/>
              </a:ext>
            </a:extLst>
          </p:cNvPr>
          <p:cNvSpPr>
            <a:spLocks noGrp="1"/>
          </p:cNvSpPr>
          <p:nvPr>
            <p:ph type="sldNum" sz="quarter" idx="12"/>
          </p:nvPr>
        </p:nvSpPr>
        <p:spPr/>
        <p:txBody>
          <a:bodyPr/>
          <a:lstStyle/>
          <a:p>
            <a:fld id="{740DB693-4B5E-439B-B760-B8D467D24DBF}" type="slidenum">
              <a:rPr lang="en-US" altLang="en-US"/>
              <a:pPr/>
              <a:t>35</a:t>
            </a:fld>
            <a:endParaRPr lang="en-US" altLang="en-US"/>
          </a:p>
        </p:txBody>
      </p:sp>
      <p:sp>
        <p:nvSpPr>
          <p:cNvPr id="173059" name="Rectangle 3">
            <a:extLst>
              <a:ext uri="{FF2B5EF4-FFF2-40B4-BE49-F238E27FC236}">
                <a16:creationId xmlns:a16="http://schemas.microsoft.com/office/drawing/2014/main" id="{61BF8C81-859C-75E8-4F1E-1DBC41CBEB75}"/>
              </a:ext>
            </a:extLst>
          </p:cNvPr>
          <p:cNvSpPr>
            <a:spLocks noChangeArrowheads="1"/>
          </p:cNvSpPr>
          <p:nvPr/>
        </p:nvSpPr>
        <p:spPr bwMode="auto">
          <a:xfrm>
            <a:off x="3671888" y="2025651"/>
            <a:ext cx="1727200" cy="857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3060" name="Rectangle 4">
            <a:extLst>
              <a:ext uri="{FF2B5EF4-FFF2-40B4-BE49-F238E27FC236}">
                <a16:creationId xmlns:a16="http://schemas.microsoft.com/office/drawing/2014/main" id="{C9F364FE-2042-F561-CAAF-F221EC8B8D64}"/>
              </a:ext>
            </a:extLst>
          </p:cNvPr>
          <p:cNvSpPr>
            <a:spLocks noChangeArrowheads="1"/>
          </p:cNvSpPr>
          <p:nvPr/>
        </p:nvSpPr>
        <p:spPr bwMode="auto">
          <a:xfrm>
            <a:off x="3671888" y="2636839"/>
            <a:ext cx="1727200" cy="857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3061" name="Rectangle 5">
            <a:extLst>
              <a:ext uri="{FF2B5EF4-FFF2-40B4-BE49-F238E27FC236}">
                <a16:creationId xmlns:a16="http://schemas.microsoft.com/office/drawing/2014/main" id="{67758143-E220-69EE-1DC6-A86FD2B139E5}"/>
              </a:ext>
            </a:extLst>
          </p:cNvPr>
          <p:cNvSpPr>
            <a:spLocks noChangeArrowheads="1"/>
          </p:cNvSpPr>
          <p:nvPr/>
        </p:nvSpPr>
        <p:spPr bwMode="auto">
          <a:xfrm>
            <a:off x="5875683" y="2105428"/>
            <a:ext cx="3327320"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dirty="0">
                <a:effectLst>
                  <a:outerShdw blurRad="38100" dist="38100" dir="2700000" algn="tl">
                    <a:srgbClr val="FFFFFF"/>
                  </a:outerShdw>
                </a:effectLst>
              </a:rPr>
              <a:t>Data</a:t>
            </a:r>
            <a:r>
              <a:rPr lang="en-US" altLang="en-US" b="1" dirty="0">
                <a:solidFill>
                  <a:schemeClr val="bg1"/>
                </a:solidFill>
                <a:effectLst>
                  <a:outerShdw blurRad="38100" dist="38100" dir="2700000" algn="tl">
                    <a:srgbClr val="000000"/>
                  </a:outerShdw>
                </a:effectLst>
              </a:rPr>
              <a:t> </a:t>
            </a:r>
            <a:r>
              <a:rPr lang="en-US" altLang="en-US" b="1" dirty="0">
                <a:effectLst>
                  <a:outerShdw blurRad="38100" dist="38100" dir="2700000" algn="tl">
                    <a:srgbClr val="FFFFFF"/>
                  </a:outerShdw>
                </a:effectLst>
              </a:rPr>
              <a:t>is often stored for later use.</a:t>
            </a:r>
            <a:endParaRPr lang="en-US" altLang="en-US" b="1" dirty="0">
              <a:solidFill>
                <a:schemeClr val="bg1"/>
              </a:solidFill>
              <a:effectLst>
                <a:outerShdw blurRad="38100" dist="38100" dir="2700000" algn="tl">
                  <a:srgbClr val="000000"/>
                </a:outerShdw>
              </a:effectLst>
            </a:endParaRPr>
          </a:p>
        </p:txBody>
      </p:sp>
      <p:sp>
        <p:nvSpPr>
          <p:cNvPr id="173062" name="Oval 6">
            <a:extLst>
              <a:ext uri="{FF2B5EF4-FFF2-40B4-BE49-F238E27FC236}">
                <a16:creationId xmlns:a16="http://schemas.microsoft.com/office/drawing/2014/main" id="{8ADB14C3-2358-BB30-A177-5F2A61BAFAAF}"/>
              </a:ext>
            </a:extLst>
          </p:cNvPr>
          <p:cNvSpPr>
            <a:spLocks noChangeArrowheads="1"/>
          </p:cNvSpPr>
          <p:nvPr/>
        </p:nvSpPr>
        <p:spPr bwMode="auto">
          <a:xfrm>
            <a:off x="5513388" y="3217863"/>
            <a:ext cx="1574800" cy="1473200"/>
          </a:xfrm>
          <a:prstGeom prst="ellipse">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25400">
                <a:solidFill>
                  <a:schemeClr val="tx1"/>
                </a:solidFill>
                <a:round/>
                <a:headEnd/>
                <a:tailEnd/>
              </a14:hiddenLine>
            </a:ext>
          </a:extLst>
        </p:spPr>
        <p:txBody>
          <a:bodyPr wrap="none" anchor="ctr"/>
          <a:lstStyle/>
          <a:p>
            <a:endParaRPr lang="en-AU"/>
          </a:p>
        </p:txBody>
      </p:sp>
      <p:sp>
        <p:nvSpPr>
          <p:cNvPr id="173063" name="Rectangle 7">
            <a:extLst>
              <a:ext uri="{FF2B5EF4-FFF2-40B4-BE49-F238E27FC236}">
                <a16:creationId xmlns:a16="http://schemas.microsoft.com/office/drawing/2014/main" id="{A72E6CC5-549C-A3D0-CE79-1CA014D478F0}"/>
              </a:ext>
            </a:extLst>
          </p:cNvPr>
          <p:cNvSpPr>
            <a:spLocks noChangeArrowheads="1"/>
          </p:cNvSpPr>
          <p:nvPr/>
        </p:nvSpPr>
        <p:spPr bwMode="auto">
          <a:xfrm>
            <a:off x="5875683" y="3443288"/>
            <a:ext cx="913711" cy="1197764"/>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lgn="ctr"/>
            <a:r>
              <a:rPr lang="en-US" altLang="en-US" b="1">
                <a:solidFill>
                  <a:schemeClr val="bg1"/>
                </a:solidFill>
                <a:effectLst>
                  <a:outerShdw blurRad="38100" dist="38100" dir="2700000" algn="tl">
                    <a:srgbClr val="000000"/>
                  </a:outerShdw>
                </a:effectLst>
              </a:rPr>
              <a:t>look-up</a:t>
            </a:r>
          </a:p>
          <a:p>
            <a:pPr algn="ctr"/>
            <a:r>
              <a:rPr lang="en-US" altLang="en-US" b="1">
                <a:solidFill>
                  <a:schemeClr val="bg1"/>
                </a:solidFill>
                <a:effectLst>
                  <a:outerShdw blurRad="38100" dist="38100" dir="2700000" algn="tl">
                    <a:srgbClr val="000000"/>
                  </a:outerShdw>
                </a:effectLst>
              </a:rPr>
              <a:t>sensor</a:t>
            </a:r>
          </a:p>
          <a:p>
            <a:pPr algn="ctr"/>
            <a:r>
              <a:rPr lang="en-US" altLang="en-US" b="1">
                <a:solidFill>
                  <a:schemeClr val="bg1"/>
                </a:solidFill>
                <a:effectLst>
                  <a:outerShdw blurRad="38100" dist="38100" dir="2700000" algn="tl">
                    <a:srgbClr val="000000"/>
                  </a:outerShdw>
                </a:effectLst>
              </a:rPr>
              <a:t>data</a:t>
            </a:r>
          </a:p>
          <a:p>
            <a:pPr algn="ctr"/>
            <a:endParaRPr lang="en-US" altLang="en-US" b="1">
              <a:solidFill>
                <a:schemeClr val="bg1"/>
              </a:solidFill>
              <a:effectLst>
                <a:outerShdw blurRad="38100" dist="38100" dir="2700000" algn="tl">
                  <a:srgbClr val="000000"/>
                </a:outerShdw>
              </a:effectLst>
            </a:endParaRPr>
          </a:p>
        </p:txBody>
      </p:sp>
      <p:sp>
        <p:nvSpPr>
          <p:cNvPr id="173064" name="Line 8">
            <a:extLst>
              <a:ext uri="{FF2B5EF4-FFF2-40B4-BE49-F238E27FC236}">
                <a16:creationId xmlns:a16="http://schemas.microsoft.com/office/drawing/2014/main" id="{690C4DE6-F30C-3CA4-1EA8-A8C1CCC5482C}"/>
              </a:ext>
            </a:extLst>
          </p:cNvPr>
          <p:cNvSpPr>
            <a:spLocks noChangeShapeType="1"/>
          </p:cNvSpPr>
          <p:nvPr/>
        </p:nvSpPr>
        <p:spPr bwMode="auto">
          <a:xfrm>
            <a:off x="4344988" y="3322638"/>
            <a:ext cx="1168400" cy="34925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3065" name="Line 9">
            <a:extLst>
              <a:ext uri="{FF2B5EF4-FFF2-40B4-BE49-F238E27FC236}">
                <a16:creationId xmlns:a16="http://schemas.microsoft.com/office/drawing/2014/main" id="{E2A0FBDC-8E8A-2014-0863-77BABCDCDF64}"/>
              </a:ext>
            </a:extLst>
          </p:cNvPr>
          <p:cNvSpPr>
            <a:spLocks noChangeShapeType="1"/>
          </p:cNvSpPr>
          <p:nvPr/>
        </p:nvSpPr>
        <p:spPr bwMode="auto">
          <a:xfrm flipV="1">
            <a:off x="4332288" y="4271963"/>
            <a:ext cx="1206500" cy="2667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3066" name="Line 10">
            <a:extLst>
              <a:ext uri="{FF2B5EF4-FFF2-40B4-BE49-F238E27FC236}">
                <a16:creationId xmlns:a16="http://schemas.microsoft.com/office/drawing/2014/main" id="{428AA9C6-4324-B74C-C0BB-762711E57C1C}"/>
              </a:ext>
            </a:extLst>
          </p:cNvPr>
          <p:cNvSpPr>
            <a:spLocks noChangeShapeType="1"/>
          </p:cNvSpPr>
          <p:nvPr/>
        </p:nvSpPr>
        <p:spPr bwMode="auto">
          <a:xfrm>
            <a:off x="7164388" y="3979863"/>
            <a:ext cx="11557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3067" name="Rectangle 11">
            <a:extLst>
              <a:ext uri="{FF2B5EF4-FFF2-40B4-BE49-F238E27FC236}">
                <a16:creationId xmlns:a16="http://schemas.microsoft.com/office/drawing/2014/main" id="{85BBD1AA-3E41-3D6E-F8F2-E0799A0D79C1}"/>
              </a:ext>
            </a:extLst>
          </p:cNvPr>
          <p:cNvSpPr>
            <a:spLocks noChangeArrowheads="1"/>
          </p:cNvSpPr>
          <p:nvPr/>
        </p:nvSpPr>
        <p:spPr bwMode="auto">
          <a:xfrm>
            <a:off x="4597400" y="3051176"/>
            <a:ext cx="892872" cy="33598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1600" b="1">
                <a:effectLst>
                  <a:outerShdw blurRad="38100" dist="38100" dir="2700000" algn="tl">
                    <a:srgbClr val="FFFFFF"/>
                  </a:outerShdw>
                </a:effectLst>
              </a:rPr>
              <a:t>sensor #</a:t>
            </a:r>
          </a:p>
        </p:txBody>
      </p:sp>
      <p:sp>
        <p:nvSpPr>
          <p:cNvPr id="173068" name="Rectangle 12">
            <a:extLst>
              <a:ext uri="{FF2B5EF4-FFF2-40B4-BE49-F238E27FC236}">
                <a16:creationId xmlns:a16="http://schemas.microsoft.com/office/drawing/2014/main" id="{C6EE7E82-D2C8-013B-8634-D67453DDA160}"/>
              </a:ext>
            </a:extLst>
          </p:cNvPr>
          <p:cNvSpPr>
            <a:spLocks noChangeArrowheads="1"/>
          </p:cNvSpPr>
          <p:nvPr/>
        </p:nvSpPr>
        <p:spPr bwMode="auto">
          <a:xfrm>
            <a:off x="3429000" y="4002089"/>
            <a:ext cx="1498294" cy="33598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1600" b="1">
                <a:effectLst>
                  <a:outerShdw blurRad="38100" dist="38100" dir="2700000" algn="tl">
                    <a:srgbClr val="FFFFFF"/>
                  </a:outerShdw>
                </a:effectLst>
              </a:rPr>
              <a:t>report required</a:t>
            </a:r>
          </a:p>
        </p:txBody>
      </p:sp>
      <p:sp>
        <p:nvSpPr>
          <p:cNvPr id="173069" name="Rectangle 13">
            <a:extLst>
              <a:ext uri="{FF2B5EF4-FFF2-40B4-BE49-F238E27FC236}">
                <a16:creationId xmlns:a16="http://schemas.microsoft.com/office/drawing/2014/main" id="{696CBD28-B3B5-1348-985B-BB5A818E5574}"/>
              </a:ext>
            </a:extLst>
          </p:cNvPr>
          <p:cNvSpPr>
            <a:spLocks noChangeArrowheads="1"/>
          </p:cNvSpPr>
          <p:nvPr/>
        </p:nvSpPr>
        <p:spPr bwMode="auto">
          <a:xfrm>
            <a:off x="7137401" y="3227389"/>
            <a:ext cx="1473159" cy="58221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1600" b="1">
                <a:effectLst>
                  <a:outerShdw blurRad="38100" dist="38100" dir="2700000" algn="tl">
                    <a:srgbClr val="FFFFFF"/>
                  </a:outerShdw>
                </a:effectLst>
              </a:rPr>
              <a:t>sensor #, type, </a:t>
            </a:r>
          </a:p>
          <a:p>
            <a:r>
              <a:rPr lang="en-US" altLang="en-US" sz="1600" b="1">
                <a:effectLst>
                  <a:outerShdw blurRad="38100" dist="38100" dir="2700000" algn="tl">
                    <a:srgbClr val="FFFFFF"/>
                  </a:outerShdw>
                </a:effectLst>
              </a:rPr>
              <a:t>location, age</a:t>
            </a:r>
          </a:p>
        </p:txBody>
      </p:sp>
      <p:sp>
        <p:nvSpPr>
          <p:cNvPr id="173070" name="Rectangle 14">
            <a:extLst>
              <a:ext uri="{FF2B5EF4-FFF2-40B4-BE49-F238E27FC236}">
                <a16:creationId xmlns:a16="http://schemas.microsoft.com/office/drawing/2014/main" id="{B65E68A6-5B81-CDEC-B5A6-98CE079EA781}"/>
              </a:ext>
            </a:extLst>
          </p:cNvPr>
          <p:cNvSpPr>
            <a:spLocks noChangeArrowheads="1"/>
          </p:cNvSpPr>
          <p:nvPr/>
        </p:nvSpPr>
        <p:spPr bwMode="auto">
          <a:xfrm>
            <a:off x="6745288" y="5327651"/>
            <a:ext cx="1663700" cy="34925"/>
          </a:xfrm>
          <a:prstGeom prst="rect">
            <a:avLst/>
          </a:prstGeom>
          <a:solidFill>
            <a:schemeClr val="accent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3071" name="Rectangle 15">
            <a:extLst>
              <a:ext uri="{FF2B5EF4-FFF2-40B4-BE49-F238E27FC236}">
                <a16:creationId xmlns:a16="http://schemas.microsoft.com/office/drawing/2014/main" id="{59635486-7A3D-2266-E2AA-835126A7AF75}"/>
              </a:ext>
            </a:extLst>
          </p:cNvPr>
          <p:cNvSpPr>
            <a:spLocks noChangeArrowheads="1"/>
          </p:cNvSpPr>
          <p:nvPr/>
        </p:nvSpPr>
        <p:spPr bwMode="auto">
          <a:xfrm>
            <a:off x="6783388" y="5886451"/>
            <a:ext cx="1663700" cy="36513"/>
          </a:xfrm>
          <a:prstGeom prst="rect">
            <a:avLst/>
          </a:prstGeom>
          <a:solidFill>
            <a:schemeClr val="accent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3072" name="Line 16">
            <a:extLst>
              <a:ext uri="{FF2B5EF4-FFF2-40B4-BE49-F238E27FC236}">
                <a16:creationId xmlns:a16="http://schemas.microsoft.com/office/drawing/2014/main" id="{6078EA7F-37D9-0DF5-6960-C439E62B7E71}"/>
              </a:ext>
            </a:extLst>
          </p:cNvPr>
          <p:cNvSpPr>
            <a:spLocks noChangeShapeType="1"/>
          </p:cNvSpPr>
          <p:nvPr/>
        </p:nvSpPr>
        <p:spPr bwMode="auto">
          <a:xfrm>
            <a:off x="6808788" y="4605338"/>
            <a:ext cx="622300" cy="64135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3073" name="Rectangle 17">
            <a:extLst>
              <a:ext uri="{FF2B5EF4-FFF2-40B4-BE49-F238E27FC236}">
                <a16:creationId xmlns:a16="http://schemas.microsoft.com/office/drawing/2014/main" id="{163BD772-D6AA-81E5-EFE1-1D8504EBA397}"/>
              </a:ext>
            </a:extLst>
          </p:cNvPr>
          <p:cNvSpPr>
            <a:spLocks noChangeArrowheads="1"/>
          </p:cNvSpPr>
          <p:nvPr/>
        </p:nvSpPr>
        <p:spPr bwMode="auto">
          <a:xfrm>
            <a:off x="6896100" y="5426076"/>
            <a:ext cx="1169486" cy="33598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1600" b="1">
                <a:effectLst>
                  <a:outerShdw blurRad="38100" dist="38100" dir="2700000" algn="tl">
                    <a:srgbClr val="FFFFFF"/>
                  </a:outerShdw>
                </a:effectLst>
              </a:rPr>
              <a:t>sensor data</a:t>
            </a:r>
          </a:p>
        </p:txBody>
      </p:sp>
      <p:sp>
        <p:nvSpPr>
          <p:cNvPr id="173074" name="Rectangle 18">
            <a:extLst>
              <a:ext uri="{FF2B5EF4-FFF2-40B4-BE49-F238E27FC236}">
                <a16:creationId xmlns:a16="http://schemas.microsoft.com/office/drawing/2014/main" id="{A2CFA438-CEB2-848C-6EF5-29531CD0ECEF}"/>
              </a:ext>
            </a:extLst>
          </p:cNvPr>
          <p:cNvSpPr>
            <a:spLocks noChangeArrowheads="1"/>
          </p:cNvSpPr>
          <p:nvPr/>
        </p:nvSpPr>
        <p:spPr bwMode="auto">
          <a:xfrm>
            <a:off x="5351463" y="4814889"/>
            <a:ext cx="1465144" cy="33598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1600" b="1">
                <a:effectLst>
                  <a:outerShdw blurRad="38100" dist="38100" dir="2700000" algn="tl">
                    <a:srgbClr val="FFFFFF"/>
                  </a:outerShdw>
                </a:effectLst>
              </a:rPr>
              <a:t>sensor number</a:t>
            </a:r>
          </a:p>
        </p:txBody>
      </p:sp>
      <p:sp>
        <p:nvSpPr>
          <p:cNvPr id="173075" name="Line 19">
            <a:extLst>
              <a:ext uri="{FF2B5EF4-FFF2-40B4-BE49-F238E27FC236}">
                <a16:creationId xmlns:a16="http://schemas.microsoft.com/office/drawing/2014/main" id="{B11D8059-D487-CCF8-5669-23A4F0A4CB4A}"/>
              </a:ext>
            </a:extLst>
          </p:cNvPr>
          <p:cNvSpPr>
            <a:spLocks noChangeShapeType="1"/>
          </p:cNvSpPr>
          <p:nvPr/>
        </p:nvSpPr>
        <p:spPr bwMode="auto">
          <a:xfrm>
            <a:off x="6973888" y="4452938"/>
            <a:ext cx="812800" cy="81915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3076" name="Rectangle 20">
            <a:extLst>
              <a:ext uri="{FF2B5EF4-FFF2-40B4-BE49-F238E27FC236}">
                <a16:creationId xmlns:a16="http://schemas.microsoft.com/office/drawing/2014/main" id="{7695FED4-0FFF-51E2-97C9-BF69B2A765A2}"/>
              </a:ext>
            </a:extLst>
          </p:cNvPr>
          <p:cNvSpPr>
            <a:spLocks noChangeArrowheads="1"/>
          </p:cNvSpPr>
          <p:nvPr/>
        </p:nvSpPr>
        <p:spPr bwMode="auto">
          <a:xfrm>
            <a:off x="7467600" y="4397376"/>
            <a:ext cx="1267462" cy="58221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1600" b="1">
                <a:effectLst>
                  <a:outerShdw blurRad="38100" dist="38100" dir="2700000" algn="tl">
                    <a:srgbClr val="FFFFFF"/>
                  </a:outerShdw>
                </a:effectLst>
              </a:rPr>
              <a:t>type, </a:t>
            </a:r>
          </a:p>
          <a:p>
            <a:r>
              <a:rPr lang="en-US" altLang="en-US" sz="1600" b="1">
                <a:effectLst>
                  <a:outerShdw blurRad="38100" dist="38100" dir="2700000" algn="tl">
                    <a:srgbClr val="FFFFFF"/>
                  </a:outerShdw>
                </a:effectLst>
              </a:rPr>
              <a:t>location, age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FBE5F517-F485-C54C-ED84-3B2588CC378D}"/>
              </a:ext>
            </a:extLst>
          </p:cNvPr>
          <p:cNvSpPr>
            <a:spLocks noGrp="1" noChangeArrowheads="1"/>
          </p:cNvSpPr>
          <p:nvPr>
            <p:ph type="title"/>
          </p:nvPr>
        </p:nvSpPr>
        <p:spPr>
          <a:xfrm>
            <a:off x="2743200" y="1143000"/>
            <a:ext cx="7620000" cy="4826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sz="3600"/>
              <a:t>Data Flow Diagramming: Guidelines</a:t>
            </a:r>
          </a:p>
        </p:txBody>
      </p:sp>
      <p:sp>
        <p:nvSpPr>
          <p:cNvPr id="174083" name="Rectangle 3">
            <a:extLst>
              <a:ext uri="{FF2B5EF4-FFF2-40B4-BE49-F238E27FC236}">
                <a16:creationId xmlns:a16="http://schemas.microsoft.com/office/drawing/2014/main" id="{B585A3DA-8968-2F04-A30C-72D5BEF7C791}"/>
              </a:ext>
            </a:extLst>
          </p:cNvPr>
          <p:cNvSpPr>
            <a:spLocks noGrp="1" noChangeArrowheads="1"/>
          </p:cNvSpPr>
          <p:nvPr>
            <p:ph idx="1"/>
          </p:nvPr>
        </p:nvSpPr>
        <p:spPr>
          <a:xfrm>
            <a:off x="3429000" y="1905001"/>
            <a:ext cx="6705600" cy="40814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ormAutofit lnSpcReduction="10000"/>
          </a:bodyPr>
          <a:lstStyle/>
          <a:p>
            <a:r>
              <a:rPr lang="en-US" altLang="en-US"/>
              <a:t>all icons must be labeled with meaningful names</a:t>
            </a:r>
          </a:p>
          <a:p>
            <a:r>
              <a:rPr lang="en-US" altLang="en-US"/>
              <a:t>the DFD evolves through a number of levels of detail</a:t>
            </a:r>
          </a:p>
          <a:p>
            <a:r>
              <a:rPr lang="en-US" altLang="en-US"/>
              <a:t>always begin with a context level diagram (also called level 0)</a:t>
            </a:r>
          </a:p>
          <a:p>
            <a:r>
              <a:rPr lang="en-US" altLang="en-US"/>
              <a:t>always show external entities at level 0</a:t>
            </a:r>
          </a:p>
          <a:p>
            <a:r>
              <a:rPr lang="en-US" altLang="en-US"/>
              <a:t>always label data flow arrows</a:t>
            </a:r>
          </a:p>
          <a:p>
            <a:r>
              <a:rPr lang="en-US" altLang="en-US"/>
              <a:t>do not represent procedural logic</a:t>
            </a:r>
          </a:p>
        </p:txBody>
      </p:sp>
      <p:sp>
        <p:nvSpPr>
          <p:cNvPr id="2" name="Footer Placeholder 3">
            <a:extLst>
              <a:ext uri="{FF2B5EF4-FFF2-40B4-BE49-F238E27FC236}">
                <a16:creationId xmlns:a16="http://schemas.microsoft.com/office/drawing/2014/main" id="{BDC2E35D-A8CA-3071-CC1B-94E05E4B671B}"/>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FBD42D72-FCE9-1244-D2BA-A1EEFB3BA430}"/>
              </a:ext>
            </a:extLst>
          </p:cNvPr>
          <p:cNvSpPr>
            <a:spLocks noGrp="1"/>
          </p:cNvSpPr>
          <p:nvPr>
            <p:ph type="sldNum" sz="quarter" idx="12"/>
          </p:nvPr>
        </p:nvSpPr>
        <p:spPr/>
        <p:txBody>
          <a:bodyPr/>
          <a:lstStyle/>
          <a:p>
            <a:fld id="{49DD96A4-4FF3-442E-8032-B5A240588D7A}" type="slidenum">
              <a:rPr lang="en-US" altLang="en-US"/>
              <a:pPr/>
              <a:t>36</a:t>
            </a:fld>
            <a:endParaRPr lang="en-US" alt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635A004E-A87E-D9B5-70A8-3CC47FB0FA2D}"/>
              </a:ext>
            </a:extLst>
          </p:cNvPr>
          <p:cNvSpPr>
            <a:spLocks noGrp="1" noChangeArrowheads="1"/>
          </p:cNvSpPr>
          <p:nvPr>
            <p:ph type="title"/>
          </p:nvPr>
        </p:nvSpPr>
        <p:spPr>
          <a:xfrm>
            <a:off x="2667000" y="1143001"/>
            <a:ext cx="6477000" cy="62071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a:t>Constructing a DFD—I</a:t>
            </a:r>
          </a:p>
        </p:txBody>
      </p:sp>
      <p:sp>
        <p:nvSpPr>
          <p:cNvPr id="175107" name="Rectangle 3">
            <a:extLst>
              <a:ext uri="{FF2B5EF4-FFF2-40B4-BE49-F238E27FC236}">
                <a16:creationId xmlns:a16="http://schemas.microsoft.com/office/drawing/2014/main" id="{298DFE23-8D48-E6D3-DDA5-D8996FF26C47}"/>
              </a:ext>
            </a:extLst>
          </p:cNvPr>
          <p:cNvSpPr>
            <a:spLocks noGrp="1" noChangeArrowheads="1"/>
          </p:cNvSpPr>
          <p:nvPr>
            <p:ph idx="1"/>
          </p:nvPr>
        </p:nvSpPr>
        <p:spPr>
          <a:xfrm>
            <a:off x="3505201" y="2209801"/>
            <a:ext cx="5864225" cy="2720975"/>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ormAutofit lnSpcReduction="10000"/>
          </a:bodyPr>
          <a:lstStyle/>
          <a:p>
            <a:pPr>
              <a:lnSpc>
                <a:spcPct val="80000"/>
              </a:lnSpc>
            </a:pPr>
            <a:r>
              <a:rPr lang="en-US" altLang="en-US"/>
              <a:t>review user scenarios and/or the data model to isolate data objects and use a grammatical parse to determine “operations”</a:t>
            </a:r>
          </a:p>
          <a:p>
            <a:pPr>
              <a:lnSpc>
                <a:spcPct val="80000"/>
              </a:lnSpc>
            </a:pPr>
            <a:r>
              <a:rPr lang="en-US" altLang="en-US"/>
              <a:t>determine external entities (producers and consumers of data)</a:t>
            </a:r>
          </a:p>
          <a:p>
            <a:pPr>
              <a:lnSpc>
                <a:spcPct val="80000"/>
              </a:lnSpc>
            </a:pPr>
            <a:r>
              <a:rPr lang="en-US" altLang="en-US"/>
              <a:t>create a level 0 DFD</a:t>
            </a:r>
          </a:p>
        </p:txBody>
      </p:sp>
      <p:sp>
        <p:nvSpPr>
          <p:cNvPr id="2" name="Footer Placeholder 3">
            <a:extLst>
              <a:ext uri="{FF2B5EF4-FFF2-40B4-BE49-F238E27FC236}">
                <a16:creationId xmlns:a16="http://schemas.microsoft.com/office/drawing/2014/main" id="{6C0B94BF-5D11-CFC1-B6F5-FB2F8A2B13CE}"/>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FA51ED1F-BEF8-B48B-63D6-2F6E24E03A80}"/>
              </a:ext>
            </a:extLst>
          </p:cNvPr>
          <p:cNvSpPr>
            <a:spLocks noGrp="1"/>
          </p:cNvSpPr>
          <p:nvPr>
            <p:ph type="sldNum" sz="quarter" idx="12"/>
          </p:nvPr>
        </p:nvSpPr>
        <p:spPr/>
        <p:txBody>
          <a:bodyPr/>
          <a:lstStyle/>
          <a:p>
            <a:fld id="{13AA90F7-62D7-4AD9-B0B9-0E096E993F14}" type="slidenum">
              <a:rPr lang="en-US" altLang="en-US"/>
              <a:pPr/>
              <a:t>37</a:t>
            </a:fld>
            <a:endParaRPr lang="en-US" altLang="en-US"/>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791DD203-6009-C234-85A8-8248DC0845C7}"/>
              </a:ext>
            </a:extLst>
          </p:cNvPr>
          <p:cNvSpPr>
            <a:spLocks noGrp="1" noChangeArrowheads="1"/>
          </p:cNvSpPr>
          <p:nvPr>
            <p:ph type="title"/>
          </p:nvPr>
        </p:nvSpPr>
        <p:spPr>
          <a:xfrm>
            <a:off x="2667000" y="1066800"/>
            <a:ext cx="6477000" cy="7112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a:bodyPr>
          <a:lstStyle/>
          <a:p>
            <a:r>
              <a:rPr lang="en-US" altLang="en-US"/>
              <a:t>Level 0 DFD Example</a:t>
            </a:r>
          </a:p>
        </p:txBody>
      </p:sp>
      <p:sp>
        <p:nvSpPr>
          <p:cNvPr id="2" name="Footer Placeholder 3">
            <a:extLst>
              <a:ext uri="{FF2B5EF4-FFF2-40B4-BE49-F238E27FC236}">
                <a16:creationId xmlns:a16="http://schemas.microsoft.com/office/drawing/2014/main" id="{41E7405E-D306-9763-8D7E-EBE8BDA047B2}"/>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133F18EA-D4F7-B5E7-0A37-2B2B063B64E0}"/>
              </a:ext>
            </a:extLst>
          </p:cNvPr>
          <p:cNvSpPr>
            <a:spLocks noGrp="1"/>
          </p:cNvSpPr>
          <p:nvPr>
            <p:ph type="sldNum" sz="quarter" idx="12"/>
          </p:nvPr>
        </p:nvSpPr>
        <p:spPr/>
        <p:txBody>
          <a:bodyPr/>
          <a:lstStyle/>
          <a:p>
            <a:fld id="{8BA05FB4-7253-44AD-9C61-2A8DED89CAE8}" type="slidenum">
              <a:rPr lang="en-US" altLang="en-US"/>
              <a:pPr/>
              <a:t>38</a:t>
            </a:fld>
            <a:endParaRPr lang="en-US" altLang="en-US"/>
          </a:p>
        </p:txBody>
      </p:sp>
      <p:sp>
        <p:nvSpPr>
          <p:cNvPr id="176131" name="Oval 3">
            <a:extLst>
              <a:ext uri="{FF2B5EF4-FFF2-40B4-BE49-F238E27FC236}">
                <a16:creationId xmlns:a16="http://schemas.microsoft.com/office/drawing/2014/main" id="{F4B9F3F4-3814-BEEC-1844-38C6A5DD4931}"/>
              </a:ext>
            </a:extLst>
          </p:cNvPr>
          <p:cNvSpPr>
            <a:spLocks noChangeArrowheads="1"/>
          </p:cNvSpPr>
          <p:nvPr/>
        </p:nvSpPr>
        <p:spPr bwMode="auto">
          <a:xfrm>
            <a:off x="5283200" y="2554288"/>
            <a:ext cx="1574800" cy="1473200"/>
          </a:xfrm>
          <a:prstGeom prst="ellipse">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25400">
                <a:solidFill>
                  <a:schemeClr val="tx1"/>
                </a:solidFill>
                <a:round/>
                <a:headEnd/>
                <a:tailEnd/>
              </a14:hiddenLine>
            </a:ext>
          </a:extLst>
        </p:spPr>
        <p:txBody>
          <a:bodyPr wrap="none" anchor="ctr"/>
          <a:lstStyle/>
          <a:p>
            <a:endParaRPr lang="en-AU"/>
          </a:p>
        </p:txBody>
      </p:sp>
      <p:sp>
        <p:nvSpPr>
          <p:cNvPr id="176132" name="Line 4">
            <a:extLst>
              <a:ext uri="{FF2B5EF4-FFF2-40B4-BE49-F238E27FC236}">
                <a16:creationId xmlns:a16="http://schemas.microsoft.com/office/drawing/2014/main" id="{ADF92E7F-0976-5DC3-ED8B-D888CB1027BA}"/>
              </a:ext>
            </a:extLst>
          </p:cNvPr>
          <p:cNvSpPr>
            <a:spLocks noChangeShapeType="1"/>
          </p:cNvSpPr>
          <p:nvPr/>
        </p:nvSpPr>
        <p:spPr bwMode="auto">
          <a:xfrm>
            <a:off x="4114800" y="2659063"/>
            <a:ext cx="1168400" cy="34925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6133" name="Line 5">
            <a:extLst>
              <a:ext uri="{FF2B5EF4-FFF2-40B4-BE49-F238E27FC236}">
                <a16:creationId xmlns:a16="http://schemas.microsoft.com/office/drawing/2014/main" id="{0251283E-E1C7-9B65-2235-44A584646FB4}"/>
              </a:ext>
            </a:extLst>
          </p:cNvPr>
          <p:cNvSpPr>
            <a:spLocks noChangeShapeType="1"/>
          </p:cNvSpPr>
          <p:nvPr/>
        </p:nvSpPr>
        <p:spPr bwMode="auto">
          <a:xfrm flipV="1">
            <a:off x="4102100" y="3608388"/>
            <a:ext cx="1206500" cy="2667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6134" name="Line 6">
            <a:extLst>
              <a:ext uri="{FF2B5EF4-FFF2-40B4-BE49-F238E27FC236}">
                <a16:creationId xmlns:a16="http://schemas.microsoft.com/office/drawing/2014/main" id="{EEBC0117-3941-5FA3-27F8-7911B11E5ADE}"/>
              </a:ext>
            </a:extLst>
          </p:cNvPr>
          <p:cNvSpPr>
            <a:spLocks noChangeShapeType="1"/>
          </p:cNvSpPr>
          <p:nvPr/>
        </p:nvSpPr>
        <p:spPr bwMode="auto">
          <a:xfrm>
            <a:off x="6934200" y="3316288"/>
            <a:ext cx="11557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6135" name="Rectangle 7">
            <a:extLst>
              <a:ext uri="{FF2B5EF4-FFF2-40B4-BE49-F238E27FC236}">
                <a16:creationId xmlns:a16="http://schemas.microsoft.com/office/drawing/2014/main" id="{7322DC39-5DCE-0F48-DC40-EC7AFAF01F6C}"/>
              </a:ext>
            </a:extLst>
          </p:cNvPr>
          <p:cNvSpPr>
            <a:spLocks noChangeArrowheads="1"/>
          </p:cNvSpPr>
          <p:nvPr/>
        </p:nvSpPr>
        <p:spPr bwMode="auto">
          <a:xfrm>
            <a:off x="3314700" y="2327276"/>
            <a:ext cx="876300" cy="7715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6136" name="Rectangle 8">
            <a:extLst>
              <a:ext uri="{FF2B5EF4-FFF2-40B4-BE49-F238E27FC236}">
                <a16:creationId xmlns:a16="http://schemas.microsoft.com/office/drawing/2014/main" id="{887DE379-9169-27C4-7A33-0D8F754A2587}"/>
              </a:ext>
            </a:extLst>
          </p:cNvPr>
          <p:cNvSpPr>
            <a:spLocks noChangeArrowheads="1"/>
          </p:cNvSpPr>
          <p:nvPr/>
        </p:nvSpPr>
        <p:spPr bwMode="auto">
          <a:xfrm>
            <a:off x="3340100" y="3533776"/>
            <a:ext cx="876300" cy="7715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6137" name="Rectangle 9">
            <a:extLst>
              <a:ext uri="{FF2B5EF4-FFF2-40B4-BE49-F238E27FC236}">
                <a16:creationId xmlns:a16="http://schemas.microsoft.com/office/drawing/2014/main" id="{54B6D53D-62F1-6629-0F2E-3F578B59B751}"/>
              </a:ext>
            </a:extLst>
          </p:cNvPr>
          <p:cNvSpPr>
            <a:spLocks noChangeArrowheads="1"/>
          </p:cNvSpPr>
          <p:nvPr/>
        </p:nvSpPr>
        <p:spPr bwMode="auto">
          <a:xfrm>
            <a:off x="8115300" y="2911476"/>
            <a:ext cx="876300" cy="7715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6138" name="Rectangle 10">
            <a:extLst>
              <a:ext uri="{FF2B5EF4-FFF2-40B4-BE49-F238E27FC236}">
                <a16:creationId xmlns:a16="http://schemas.microsoft.com/office/drawing/2014/main" id="{15CE4585-38E7-086D-E336-B44B32CC7503}"/>
              </a:ext>
            </a:extLst>
          </p:cNvPr>
          <p:cNvSpPr>
            <a:spLocks noChangeArrowheads="1"/>
          </p:cNvSpPr>
          <p:nvPr/>
        </p:nvSpPr>
        <p:spPr bwMode="auto">
          <a:xfrm>
            <a:off x="3440113" y="2474914"/>
            <a:ext cx="594714"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user</a:t>
            </a:r>
          </a:p>
        </p:txBody>
      </p:sp>
      <p:sp>
        <p:nvSpPr>
          <p:cNvPr id="176139" name="Rectangle 11">
            <a:extLst>
              <a:ext uri="{FF2B5EF4-FFF2-40B4-BE49-F238E27FC236}">
                <a16:creationId xmlns:a16="http://schemas.microsoft.com/office/drawing/2014/main" id="{43A1AEC9-AC5B-E4F0-4740-CCAE6CE9A149}"/>
              </a:ext>
            </a:extLst>
          </p:cNvPr>
          <p:cNvSpPr>
            <a:spLocks noChangeArrowheads="1"/>
          </p:cNvSpPr>
          <p:nvPr/>
        </p:nvSpPr>
        <p:spPr bwMode="auto">
          <a:xfrm>
            <a:off x="4520138" y="2303464"/>
            <a:ext cx="1132424" cy="46705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lgn="ctr">
              <a:lnSpc>
                <a:spcPct val="75000"/>
              </a:lnSpc>
            </a:pPr>
            <a:r>
              <a:rPr lang="en-US" altLang="en-US" sz="1600" b="1">
                <a:effectLst>
                  <a:outerShdw blurRad="38100" dist="38100" dir="2700000" algn="tl">
                    <a:srgbClr val="FFFFFF"/>
                  </a:outerShdw>
                </a:effectLst>
              </a:rPr>
              <a:t>processing </a:t>
            </a:r>
          </a:p>
          <a:p>
            <a:pPr algn="ctr">
              <a:lnSpc>
                <a:spcPct val="75000"/>
              </a:lnSpc>
            </a:pPr>
            <a:r>
              <a:rPr lang="en-US" altLang="en-US" sz="1600" b="1">
                <a:effectLst>
                  <a:outerShdw blurRad="38100" dist="38100" dir="2700000" algn="tl">
                    <a:srgbClr val="FFFFFF"/>
                  </a:outerShdw>
                </a:effectLst>
              </a:rPr>
              <a:t>request</a:t>
            </a:r>
          </a:p>
        </p:txBody>
      </p:sp>
      <p:sp>
        <p:nvSpPr>
          <p:cNvPr id="176140" name="Rectangle 12">
            <a:extLst>
              <a:ext uri="{FF2B5EF4-FFF2-40B4-BE49-F238E27FC236}">
                <a16:creationId xmlns:a16="http://schemas.microsoft.com/office/drawing/2014/main" id="{1F92BECD-EA6D-E7EF-5C5D-C88774A5029D}"/>
              </a:ext>
            </a:extLst>
          </p:cNvPr>
          <p:cNvSpPr>
            <a:spLocks noChangeArrowheads="1"/>
          </p:cNvSpPr>
          <p:nvPr/>
        </p:nvSpPr>
        <p:spPr bwMode="auto">
          <a:xfrm>
            <a:off x="3385424" y="3627439"/>
            <a:ext cx="811055" cy="53848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lgn="ctr">
              <a:lnSpc>
                <a:spcPct val="80000"/>
              </a:lnSpc>
            </a:pPr>
            <a:r>
              <a:rPr lang="en-US" altLang="en-US" b="1">
                <a:solidFill>
                  <a:schemeClr val="bg1"/>
                </a:solidFill>
                <a:effectLst>
                  <a:outerShdw blurRad="38100" dist="38100" dir="2700000" algn="tl">
                    <a:srgbClr val="000000"/>
                  </a:outerShdw>
                </a:effectLst>
              </a:rPr>
              <a:t>video</a:t>
            </a:r>
          </a:p>
          <a:p>
            <a:pPr algn="ctr">
              <a:lnSpc>
                <a:spcPct val="80000"/>
              </a:lnSpc>
            </a:pPr>
            <a:r>
              <a:rPr lang="en-US" altLang="en-US" b="1">
                <a:solidFill>
                  <a:schemeClr val="bg1"/>
                </a:solidFill>
                <a:effectLst>
                  <a:outerShdw blurRad="38100" dist="38100" dir="2700000" algn="tl">
                    <a:srgbClr val="000000"/>
                  </a:outerShdw>
                </a:effectLst>
              </a:rPr>
              <a:t>source</a:t>
            </a:r>
          </a:p>
        </p:txBody>
      </p:sp>
      <p:sp>
        <p:nvSpPr>
          <p:cNvPr id="176141" name="Rectangle 13">
            <a:extLst>
              <a:ext uri="{FF2B5EF4-FFF2-40B4-BE49-F238E27FC236}">
                <a16:creationId xmlns:a16="http://schemas.microsoft.com/office/drawing/2014/main" id="{08F10BB1-61FA-50B6-072C-53F6F0CC4AF0}"/>
              </a:ext>
            </a:extLst>
          </p:cNvPr>
          <p:cNvSpPr>
            <a:spLocks noChangeArrowheads="1"/>
          </p:cNvSpPr>
          <p:nvPr/>
        </p:nvSpPr>
        <p:spPr bwMode="auto">
          <a:xfrm>
            <a:off x="4401935" y="3802064"/>
            <a:ext cx="1191030" cy="46705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lgn="ctr">
              <a:lnSpc>
                <a:spcPct val="75000"/>
              </a:lnSpc>
            </a:pPr>
            <a:r>
              <a:rPr lang="en-US" altLang="en-US" sz="1600" b="1">
                <a:effectLst>
                  <a:outerShdw blurRad="38100" dist="38100" dir="2700000" algn="tl">
                    <a:srgbClr val="FFFFFF"/>
                  </a:outerShdw>
                </a:effectLst>
              </a:rPr>
              <a:t>NTSC</a:t>
            </a:r>
          </a:p>
          <a:p>
            <a:pPr algn="ctr">
              <a:lnSpc>
                <a:spcPct val="75000"/>
              </a:lnSpc>
            </a:pPr>
            <a:r>
              <a:rPr lang="en-US" altLang="en-US" sz="1600" b="1">
                <a:effectLst>
                  <a:outerShdw blurRad="38100" dist="38100" dir="2700000" algn="tl">
                    <a:srgbClr val="FFFFFF"/>
                  </a:outerShdw>
                </a:effectLst>
              </a:rPr>
              <a:t>video signal</a:t>
            </a:r>
          </a:p>
        </p:txBody>
      </p:sp>
      <p:sp>
        <p:nvSpPr>
          <p:cNvPr id="176142" name="Rectangle 14">
            <a:extLst>
              <a:ext uri="{FF2B5EF4-FFF2-40B4-BE49-F238E27FC236}">
                <a16:creationId xmlns:a16="http://schemas.microsoft.com/office/drawing/2014/main" id="{A5AB08E6-D935-FD15-A2B8-CDA0E7C74840}"/>
              </a:ext>
            </a:extLst>
          </p:cNvPr>
          <p:cNvSpPr>
            <a:spLocks noChangeArrowheads="1"/>
          </p:cNvSpPr>
          <p:nvPr/>
        </p:nvSpPr>
        <p:spPr bwMode="auto">
          <a:xfrm>
            <a:off x="5561022" y="2887664"/>
            <a:ext cx="1108059" cy="721993"/>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lgn="ctr">
              <a:lnSpc>
                <a:spcPct val="75000"/>
              </a:lnSpc>
            </a:pPr>
            <a:r>
              <a:rPr lang="en-US" altLang="en-US" b="1">
                <a:solidFill>
                  <a:schemeClr val="bg1"/>
                </a:solidFill>
                <a:effectLst>
                  <a:outerShdw blurRad="38100" dist="38100" dir="2700000" algn="tl">
                    <a:srgbClr val="000000"/>
                  </a:outerShdw>
                </a:effectLst>
              </a:rPr>
              <a:t>digital</a:t>
            </a:r>
          </a:p>
          <a:p>
            <a:pPr algn="ctr">
              <a:lnSpc>
                <a:spcPct val="75000"/>
              </a:lnSpc>
            </a:pPr>
            <a:r>
              <a:rPr lang="en-US" altLang="en-US" b="1">
                <a:solidFill>
                  <a:schemeClr val="bg1"/>
                </a:solidFill>
                <a:effectLst>
                  <a:outerShdw blurRad="38100" dist="38100" dir="2700000" algn="tl">
                    <a:srgbClr val="000000"/>
                  </a:outerShdw>
                </a:effectLst>
              </a:rPr>
              <a:t>video</a:t>
            </a:r>
          </a:p>
          <a:p>
            <a:pPr algn="ctr">
              <a:lnSpc>
                <a:spcPct val="75000"/>
              </a:lnSpc>
            </a:pPr>
            <a:r>
              <a:rPr lang="en-US" altLang="en-US" b="1">
                <a:solidFill>
                  <a:schemeClr val="bg1"/>
                </a:solidFill>
                <a:effectLst>
                  <a:outerShdw blurRad="38100" dist="38100" dir="2700000" algn="tl">
                    <a:srgbClr val="000000"/>
                  </a:outerShdw>
                </a:effectLst>
              </a:rPr>
              <a:t>processor</a:t>
            </a:r>
          </a:p>
        </p:txBody>
      </p:sp>
      <p:sp>
        <p:nvSpPr>
          <p:cNvPr id="176143" name="Rectangle 15">
            <a:extLst>
              <a:ext uri="{FF2B5EF4-FFF2-40B4-BE49-F238E27FC236}">
                <a16:creationId xmlns:a16="http://schemas.microsoft.com/office/drawing/2014/main" id="{F56DABAD-6FC9-C18D-B4C0-92540F23C43D}"/>
              </a:ext>
            </a:extLst>
          </p:cNvPr>
          <p:cNvSpPr>
            <a:spLocks noChangeArrowheads="1"/>
          </p:cNvSpPr>
          <p:nvPr/>
        </p:nvSpPr>
        <p:spPr bwMode="auto">
          <a:xfrm>
            <a:off x="6889829" y="2544764"/>
            <a:ext cx="1041245" cy="65171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pPr algn="ctr">
              <a:lnSpc>
                <a:spcPct val="75000"/>
              </a:lnSpc>
            </a:pPr>
            <a:r>
              <a:rPr lang="en-US" altLang="en-US" sz="1600" b="1">
                <a:effectLst>
                  <a:outerShdw blurRad="38100" dist="38100" dir="2700000" algn="tl">
                    <a:srgbClr val="FFFFFF"/>
                  </a:outerShdw>
                </a:effectLst>
              </a:rPr>
              <a:t>requested</a:t>
            </a:r>
          </a:p>
          <a:p>
            <a:pPr algn="ctr">
              <a:lnSpc>
                <a:spcPct val="75000"/>
              </a:lnSpc>
            </a:pPr>
            <a:r>
              <a:rPr lang="en-US" altLang="en-US" sz="1600" b="1">
                <a:effectLst>
                  <a:outerShdw blurRad="38100" dist="38100" dir="2700000" algn="tl">
                    <a:srgbClr val="FFFFFF"/>
                  </a:outerShdw>
                </a:effectLst>
              </a:rPr>
              <a:t>video</a:t>
            </a:r>
          </a:p>
          <a:p>
            <a:pPr algn="ctr">
              <a:lnSpc>
                <a:spcPct val="75000"/>
              </a:lnSpc>
            </a:pPr>
            <a:r>
              <a:rPr lang="en-US" altLang="en-US" sz="1600" b="1">
                <a:effectLst>
                  <a:outerShdw blurRad="38100" dist="38100" dir="2700000" algn="tl">
                    <a:srgbClr val="FFFFFF"/>
                  </a:outerShdw>
                </a:effectLst>
              </a:rPr>
              <a:t>signal</a:t>
            </a:r>
          </a:p>
        </p:txBody>
      </p:sp>
      <p:sp>
        <p:nvSpPr>
          <p:cNvPr id="176144" name="Rectangle 16">
            <a:extLst>
              <a:ext uri="{FF2B5EF4-FFF2-40B4-BE49-F238E27FC236}">
                <a16:creationId xmlns:a16="http://schemas.microsoft.com/office/drawing/2014/main" id="{D43A8E78-3312-A64A-FE0F-33D61936B731}"/>
              </a:ext>
            </a:extLst>
          </p:cNvPr>
          <p:cNvSpPr>
            <a:spLocks noChangeArrowheads="1"/>
          </p:cNvSpPr>
          <p:nvPr/>
        </p:nvSpPr>
        <p:spPr bwMode="auto">
          <a:xfrm>
            <a:off x="8050214" y="3084514"/>
            <a:ext cx="956351"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monitor</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DC1B317C-2624-5CAF-7014-36E4D21E924F}"/>
              </a:ext>
            </a:extLst>
          </p:cNvPr>
          <p:cNvSpPr>
            <a:spLocks noGrp="1" noChangeArrowheads="1"/>
          </p:cNvSpPr>
          <p:nvPr>
            <p:ph type="title"/>
          </p:nvPr>
        </p:nvSpPr>
        <p:spPr>
          <a:xfrm>
            <a:off x="2743201" y="1295400"/>
            <a:ext cx="5815013" cy="3302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a:t>Constructing a DFD—II</a:t>
            </a:r>
          </a:p>
        </p:txBody>
      </p:sp>
      <p:sp>
        <p:nvSpPr>
          <p:cNvPr id="177155" name="Rectangle 3">
            <a:extLst>
              <a:ext uri="{FF2B5EF4-FFF2-40B4-BE49-F238E27FC236}">
                <a16:creationId xmlns:a16="http://schemas.microsoft.com/office/drawing/2014/main" id="{8A10AEDC-E4B9-5ADE-820A-E7330AD09A34}"/>
              </a:ext>
            </a:extLst>
          </p:cNvPr>
          <p:cNvSpPr>
            <a:spLocks noGrp="1" noChangeArrowheads="1"/>
          </p:cNvSpPr>
          <p:nvPr>
            <p:ph idx="1"/>
          </p:nvPr>
        </p:nvSpPr>
        <p:spPr>
          <a:xfrm>
            <a:off x="3352800" y="1905001"/>
            <a:ext cx="6553200" cy="408146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ormAutofit/>
          </a:bodyPr>
          <a:lstStyle/>
          <a:p>
            <a:r>
              <a:rPr lang="en-US" altLang="en-US"/>
              <a:t>write a narrative describing the transform</a:t>
            </a:r>
          </a:p>
          <a:p>
            <a:r>
              <a:rPr lang="en-US" altLang="en-US"/>
              <a:t>parse to determine next level transforms</a:t>
            </a:r>
          </a:p>
          <a:p>
            <a:r>
              <a:rPr lang="en-US" altLang="en-US"/>
              <a:t>“balance” the flow to maintain data flow continuity</a:t>
            </a:r>
          </a:p>
          <a:p>
            <a:r>
              <a:rPr lang="en-US" altLang="en-US"/>
              <a:t>develop a level 1 DFD</a:t>
            </a:r>
          </a:p>
          <a:p>
            <a:r>
              <a:rPr lang="en-US" altLang="en-US"/>
              <a:t>use a 1:5 (approx.) expansion ratio</a:t>
            </a:r>
          </a:p>
        </p:txBody>
      </p:sp>
      <p:sp>
        <p:nvSpPr>
          <p:cNvPr id="2" name="Footer Placeholder 3">
            <a:extLst>
              <a:ext uri="{FF2B5EF4-FFF2-40B4-BE49-F238E27FC236}">
                <a16:creationId xmlns:a16="http://schemas.microsoft.com/office/drawing/2014/main" id="{9ADFD64E-C748-B32D-063F-6DE2329F9107}"/>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95DC637A-BF4A-795E-EAFD-072B3087E2EF}"/>
              </a:ext>
            </a:extLst>
          </p:cNvPr>
          <p:cNvSpPr>
            <a:spLocks noGrp="1"/>
          </p:cNvSpPr>
          <p:nvPr>
            <p:ph type="sldNum" sz="quarter" idx="12"/>
          </p:nvPr>
        </p:nvSpPr>
        <p:spPr/>
        <p:txBody>
          <a:bodyPr/>
          <a:lstStyle/>
          <a:p>
            <a:fld id="{730A4F96-7A91-492C-980B-D27C41120FD7}" type="slidenum">
              <a:rPr lang="en-US" altLang="en-US"/>
              <a:pPr/>
              <a:t>39</a:t>
            </a:fld>
            <a:endParaRPr lang="en-US"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E9587-CB54-B7A8-039B-781E50AEE51D}"/>
              </a:ext>
            </a:extLst>
          </p:cNvPr>
          <p:cNvSpPr>
            <a:spLocks noGrp="1"/>
          </p:cNvSpPr>
          <p:nvPr>
            <p:ph type="title"/>
          </p:nvPr>
        </p:nvSpPr>
        <p:spPr/>
        <p:txBody>
          <a:bodyPr/>
          <a:lstStyle/>
          <a:p>
            <a:r>
              <a:rPr lang="en-US" dirty="0"/>
              <a:t>Elements of activity diagram</a:t>
            </a:r>
            <a:endParaRPr lang="en-AU" dirty="0"/>
          </a:p>
        </p:txBody>
      </p:sp>
      <p:sp>
        <p:nvSpPr>
          <p:cNvPr id="3" name="Content Placeholder 2">
            <a:extLst>
              <a:ext uri="{FF2B5EF4-FFF2-40B4-BE49-F238E27FC236}">
                <a16:creationId xmlns:a16="http://schemas.microsoft.com/office/drawing/2014/main" id="{C3A6866B-2FC8-ACCA-F096-49F2C5AB8A6E}"/>
              </a:ext>
            </a:extLst>
          </p:cNvPr>
          <p:cNvSpPr>
            <a:spLocks noGrp="1"/>
          </p:cNvSpPr>
          <p:nvPr>
            <p:ph sz="quarter" idx="13"/>
          </p:nvPr>
        </p:nvSpPr>
        <p:spPr/>
        <p:txBody>
          <a:bodyPr/>
          <a:lstStyle/>
          <a:p>
            <a:endParaRPr lang="en-AU"/>
          </a:p>
        </p:txBody>
      </p:sp>
      <p:pic>
        <p:nvPicPr>
          <p:cNvPr id="5" name="Picture 4">
            <a:extLst>
              <a:ext uri="{FF2B5EF4-FFF2-40B4-BE49-F238E27FC236}">
                <a16:creationId xmlns:a16="http://schemas.microsoft.com/office/drawing/2014/main" id="{62D72D34-33D1-EAA2-BFF6-03F5B2A8B33A}"/>
              </a:ext>
            </a:extLst>
          </p:cNvPr>
          <p:cNvPicPr>
            <a:picLocks noChangeAspect="1"/>
          </p:cNvPicPr>
          <p:nvPr/>
        </p:nvPicPr>
        <p:blipFill>
          <a:blip r:embed="rId2"/>
          <a:stretch>
            <a:fillRect/>
          </a:stretch>
        </p:blipFill>
        <p:spPr>
          <a:xfrm>
            <a:off x="2063718" y="2188593"/>
            <a:ext cx="7089614" cy="3846272"/>
          </a:xfrm>
          <a:prstGeom prst="rect">
            <a:avLst/>
          </a:prstGeom>
        </p:spPr>
      </p:pic>
    </p:spTree>
    <p:extLst>
      <p:ext uri="{BB962C8B-B14F-4D97-AF65-F5344CB8AC3E}">
        <p14:creationId xmlns:p14="http://schemas.microsoft.com/office/powerpoint/2010/main" val="334973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7FC8C15B-141E-4A46-A1FF-86DDB94C61F0}"/>
              </a:ext>
            </a:extLst>
          </p:cNvPr>
          <p:cNvSpPr>
            <a:spLocks noGrp="1" noChangeArrowheads="1"/>
          </p:cNvSpPr>
          <p:nvPr>
            <p:ph type="title"/>
          </p:nvPr>
        </p:nvSpPr>
        <p:spPr>
          <a:xfrm>
            <a:off x="2667001" y="1143000"/>
            <a:ext cx="6880225" cy="554038"/>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a:t>The Data Flow Hierarchy</a:t>
            </a:r>
          </a:p>
        </p:txBody>
      </p:sp>
      <p:sp>
        <p:nvSpPr>
          <p:cNvPr id="2" name="Footer Placeholder 3">
            <a:extLst>
              <a:ext uri="{FF2B5EF4-FFF2-40B4-BE49-F238E27FC236}">
                <a16:creationId xmlns:a16="http://schemas.microsoft.com/office/drawing/2014/main" id="{A3A58DF6-5A95-24C6-6C1F-E37548687461}"/>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B62781E2-CAF9-E2E1-B68E-7DAC3F651A5F}"/>
              </a:ext>
            </a:extLst>
          </p:cNvPr>
          <p:cNvSpPr>
            <a:spLocks noGrp="1"/>
          </p:cNvSpPr>
          <p:nvPr>
            <p:ph type="sldNum" sz="quarter" idx="12"/>
          </p:nvPr>
        </p:nvSpPr>
        <p:spPr/>
        <p:txBody>
          <a:bodyPr/>
          <a:lstStyle/>
          <a:p>
            <a:fld id="{55298052-37EA-4CAC-A0D4-ADDAFFC5D546}" type="slidenum">
              <a:rPr lang="en-US" altLang="en-US"/>
              <a:pPr/>
              <a:t>40</a:t>
            </a:fld>
            <a:endParaRPr lang="en-US" altLang="en-US"/>
          </a:p>
        </p:txBody>
      </p:sp>
      <p:sp>
        <p:nvSpPr>
          <p:cNvPr id="178179" name="Oval 3">
            <a:extLst>
              <a:ext uri="{FF2B5EF4-FFF2-40B4-BE49-F238E27FC236}">
                <a16:creationId xmlns:a16="http://schemas.microsoft.com/office/drawing/2014/main" id="{F3331C9C-682E-FD27-0174-ECEAC4C84082}"/>
              </a:ext>
            </a:extLst>
          </p:cNvPr>
          <p:cNvSpPr>
            <a:spLocks noChangeArrowheads="1"/>
          </p:cNvSpPr>
          <p:nvPr/>
        </p:nvSpPr>
        <p:spPr bwMode="auto">
          <a:xfrm>
            <a:off x="5638800" y="2057401"/>
            <a:ext cx="1041400" cy="10255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78180" name="Line 4">
            <a:extLst>
              <a:ext uri="{FF2B5EF4-FFF2-40B4-BE49-F238E27FC236}">
                <a16:creationId xmlns:a16="http://schemas.microsoft.com/office/drawing/2014/main" id="{04D5714C-9F06-8FD8-2613-C274CC393FDE}"/>
              </a:ext>
            </a:extLst>
          </p:cNvPr>
          <p:cNvSpPr>
            <a:spLocks noChangeShapeType="1"/>
          </p:cNvSpPr>
          <p:nvPr/>
        </p:nvSpPr>
        <p:spPr bwMode="auto">
          <a:xfrm>
            <a:off x="4826000" y="2589213"/>
            <a:ext cx="7747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8181" name="Line 5">
            <a:extLst>
              <a:ext uri="{FF2B5EF4-FFF2-40B4-BE49-F238E27FC236}">
                <a16:creationId xmlns:a16="http://schemas.microsoft.com/office/drawing/2014/main" id="{6ECAE16A-23A8-5EE0-6927-FDCCCEC190B7}"/>
              </a:ext>
            </a:extLst>
          </p:cNvPr>
          <p:cNvSpPr>
            <a:spLocks noChangeShapeType="1"/>
          </p:cNvSpPr>
          <p:nvPr/>
        </p:nvSpPr>
        <p:spPr bwMode="auto">
          <a:xfrm>
            <a:off x="6731000" y="2589213"/>
            <a:ext cx="7747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8182" name="Rectangle 6">
            <a:extLst>
              <a:ext uri="{FF2B5EF4-FFF2-40B4-BE49-F238E27FC236}">
                <a16:creationId xmlns:a16="http://schemas.microsoft.com/office/drawing/2014/main" id="{3790B0C5-FF6A-2656-E7E5-91AE2FBE2B36}"/>
              </a:ext>
            </a:extLst>
          </p:cNvPr>
          <p:cNvSpPr>
            <a:spLocks noChangeArrowheads="1"/>
          </p:cNvSpPr>
          <p:nvPr/>
        </p:nvSpPr>
        <p:spPr bwMode="auto">
          <a:xfrm>
            <a:off x="4203700" y="2235201"/>
            <a:ext cx="660400" cy="6953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8183" name="Rectangle 7">
            <a:extLst>
              <a:ext uri="{FF2B5EF4-FFF2-40B4-BE49-F238E27FC236}">
                <a16:creationId xmlns:a16="http://schemas.microsoft.com/office/drawing/2014/main" id="{1CACE0E8-73B8-1E76-9514-D88B37807ED3}"/>
              </a:ext>
            </a:extLst>
          </p:cNvPr>
          <p:cNvSpPr>
            <a:spLocks noChangeArrowheads="1"/>
          </p:cNvSpPr>
          <p:nvPr/>
        </p:nvSpPr>
        <p:spPr bwMode="auto">
          <a:xfrm>
            <a:off x="7518400" y="2273301"/>
            <a:ext cx="660400" cy="695325"/>
          </a:xfrm>
          <a:prstGeom prst="rect">
            <a:avLst/>
          </a:prstGeom>
          <a:solidFill>
            <a:schemeClr val="folHlink"/>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78184" name="Rectangle 8">
            <a:extLst>
              <a:ext uri="{FF2B5EF4-FFF2-40B4-BE49-F238E27FC236}">
                <a16:creationId xmlns:a16="http://schemas.microsoft.com/office/drawing/2014/main" id="{584DCC3E-6CDA-9CD0-7800-54CE51F9C675}"/>
              </a:ext>
            </a:extLst>
          </p:cNvPr>
          <p:cNvSpPr>
            <a:spLocks noChangeArrowheads="1"/>
          </p:cNvSpPr>
          <p:nvPr/>
        </p:nvSpPr>
        <p:spPr bwMode="auto">
          <a:xfrm>
            <a:off x="6030914" y="2306639"/>
            <a:ext cx="306173"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P</a:t>
            </a:r>
          </a:p>
        </p:txBody>
      </p:sp>
      <p:sp>
        <p:nvSpPr>
          <p:cNvPr id="178185" name="Rectangle 9">
            <a:extLst>
              <a:ext uri="{FF2B5EF4-FFF2-40B4-BE49-F238E27FC236}">
                <a16:creationId xmlns:a16="http://schemas.microsoft.com/office/drawing/2014/main" id="{31CDDADC-32B4-F1D1-9416-51FA83EB54A4}"/>
              </a:ext>
            </a:extLst>
          </p:cNvPr>
          <p:cNvSpPr>
            <a:spLocks noChangeArrowheads="1"/>
          </p:cNvSpPr>
          <p:nvPr/>
        </p:nvSpPr>
        <p:spPr bwMode="auto">
          <a:xfrm>
            <a:off x="5065714" y="2116139"/>
            <a:ext cx="296555"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a</a:t>
            </a:r>
          </a:p>
        </p:txBody>
      </p:sp>
      <p:sp>
        <p:nvSpPr>
          <p:cNvPr id="178186" name="Rectangle 10">
            <a:extLst>
              <a:ext uri="{FF2B5EF4-FFF2-40B4-BE49-F238E27FC236}">
                <a16:creationId xmlns:a16="http://schemas.microsoft.com/office/drawing/2014/main" id="{F361F8A6-18F8-9F57-42EB-FF1A92D0D377}"/>
              </a:ext>
            </a:extLst>
          </p:cNvPr>
          <p:cNvSpPr>
            <a:spLocks noChangeArrowheads="1"/>
          </p:cNvSpPr>
          <p:nvPr/>
        </p:nvSpPr>
        <p:spPr bwMode="auto">
          <a:xfrm>
            <a:off x="6856414" y="2128839"/>
            <a:ext cx="306173"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b</a:t>
            </a:r>
          </a:p>
        </p:txBody>
      </p:sp>
      <p:sp>
        <p:nvSpPr>
          <p:cNvPr id="178187" name="Rectangle 11">
            <a:extLst>
              <a:ext uri="{FF2B5EF4-FFF2-40B4-BE49-F238E27FC236}">
                <a16:creationId xmlns:a16="http://schemas.microsoft.com/office/drawing/2014/main" id="{678B5F1D-3E14-6937-E12D-8BC0E2931F70}"/>
              </a:ext>
            </a:extLst>
          </p:cNvPr>
          <p:cNvSpPr>
            <a:spLocks noChangeArrowheads="1"/>
          </p:cNvSpPr>
          <p:nvPr/>
        </p:nvSpPr>
        <p:spPr bwMode="auto">
          <a:xfrm>
            <a:off x="4367213" y="2332039"/>
            <a:ext cx="288540"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x</a:t>
            </a:r>
          </a:p>
        </p:txBody>
      </p:sp>
      <p:sp>
        <p:nvSpPr>
          <p:cNvPr id="178188" name="Rectangle 12">
            <a:extLst>
              <a:ext uri="{FF2B5EF4-FFF2-40B4-BE49-F238E27FC236}">
                <a16:creationId xmlns:a16="http://schemas.microsoft.com/office/drawing/2014/main" id="{096A3B33-8E8D-F934-D9A5-8D55F1E82B15}"/>
              </a:ext>
            </a:extLst>
          </p:cNvPr>
          <p:cNvSpPr>
            <a:spLocks noChangeArrowheads="1"/>
          </p:cNvSpPr>
          <p:nvPr/>
        </p:nvSpPr>
        <p:spPr bwMode="auto">
          <a:xfrm>
            <a:off x="7681913" y="2332039"/>
            <a:ext cx="291746" cy="366767"/>
          </a:xfrm>
          <a:prstGeom prst="rect">
            <a:avLst/>
          </a:prstGeom>
          <a:solidFill>
            <a:schemeClr val="folHlink"/>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y</a:t>
            </a:r>
          </a:p>
        </p:txBody>
      </p:sp>
      <p:sp>
        <p:nvSpPr>
          <p:cNvPr id="178189" name="Oval 13">
            <a:extLst>
              <a:ext uri="{FF2B5EF4-FFF2-40B4-BE49-F238E27FC236}">
                <a16:creationId xmlns:a16="http://schemas.microsoft.com/office/drawing/2014/main" id="{395D94A0-F974-B281-656A-FA74CB81DA25}"/>
              </a:ext>
            </a:extLst>
          </p:cNvPr>
          <p:cNvSpPr>
            <a:spLocks noChangeArrowheads="1"/>
          </p:cNvSpPr>
          <p:nvPr/>
        </p:nvSpPr>
        <p:spPr bwMode="auto">
          <a:xfrm>
            <a:off x="4241800" y="3784601"/>
            <a:ext cx="800100" cy="809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78190" name="Oval 14">
            <a:extLst>
              <a:ext uri="{FF2B5EF4-FFF2-40B4-BE49-F238E27FC236}">
                <a16:creationId xmlns:a16="http://schemas.microsoft.com/office/drawing/2014/main" id="{EE0A89BD-2949-93F3-0C83-B2204BB26C8F}"/>
              </a:ext>
            </a:extLst>
          </p:cNvPr>
          <p:cNvSpPr>
            <a:spLocks noChangeArrowheads="1"/>
          </p:cNvSpPr>
          <p:nvPr/>
        </p:nvSpPr>
        <p:spPr bwMode="auto">
          <a:xfrm>
            <a:off x="5651500" y="3416301"/>
            <a:ext cx="800100" cy="809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78191" name="Oval 15">
            <a:extLst>
              <a:ext uri="{FF2B5EF4-FFF2-40B4-BE49-F238E27FC236}">
                <a16:creationId xmlns:a16="http://schemas.microsoft.com/office/drawing/2014/main" id="{30903F7C-D6D9-3C6C-3375-3AA2B9C5B07A}"/>
              </a:ext>
            </a:extLst>
          </p:cNvPr>
          <p:cNvSpPr>
            <a:spLocks noChangeArrowheads="1"/>
          </p:cNvSpPr>
          <p:nvPr/>
        </p:nvSpPr>
        <p:spPr bwMode="auto">
          <a:xfrm>
            <a:off x="5372100" y="4611689"/>
            <a:ext cx="800100" cy="808037"/>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78192" name="Oval 16">
            <a:extLst>
              <a:ext uri="{FF2B5EF4-FFF2-40B4-BE49-F238E27FC236}">
                <a16:creationId xmlns:a16="http://schemas.microsoft.com/office/drawing/2014/main" id="{FDD8BAC0-1796-55EF-514E-4FF4CFAAA007}"/>
              </a:ext>
            </a:extLst>
          </p:cNvPr>
          <p:cNvSpPr>
            <a:spLocks noChangeArrowheads="1"/>
          </p:cNvSpPr>
          <p:nvPr/>
        </p:nvSpPr>
        <p:spPr bwMode="auto">
          <a:xfrm>
            <a:off x="6654800" y="4279901"/>
            <a:ext cx="800100" cy="809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78193" name="Oval 17">
            <a:extLst>
              <a:ext uri="{FF2B5EF4-FFF2-40B4-BE49-F238E27FC236}">
                <a16:creationId xmlns:a16="http://schemas.microsoft.com/office/drawing/2014/main" id="{FB59FC0A-A73B-D99D-F520-D94E5239EE95}"/>
              </a:ext>
            </a:extLst>
          </p:cNvPr>
          <p:cNvSpPr>
            <a:spLocks noChangeArrowheads="1"/>
          </p:cNvSpPr>
          <p:nvPr/>
        </p:nvSpPr>
        <p:spPr bwMode="auto">
          <a:xfrm>
            <a:off x="7886700" y="4394201"/>
            <a:ext cx="800100" cy="809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78194" name="Line 18">
            <a:extLst>
              <a:ext uri="{FF2B5EF4-FFF2-40B4-BE49-F238E27FC236}">
                <a16:creationId xmlns:a16="http://schemas.microsoft.com/office/drawing/2014/main" id="{2E0AAE95-4103-7BDF-650A-B7C83444B029}"/>
              </a:ext>
            </a:extLst>
          </p:cNvPr>
          <p:cNvSpPr>
            <a:spLocks noChangeShapeType="1"/>
          </p:cNvSpPr>
          <p:nvPr/>
        </p:nvSpPr>
        <p:spPr bwMode="auto">
          <a:xfrm>
            <a:off x="3441700" y="4113213"/>
            <a:ext cx="7747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8195" name="Line 19">
            <a:extLst>
              <a:ext uri="{FF2B5EF4-FFF2-40B4-BE49-F238E27FC236}">
                <a16:creationId xmlns:a16="http://schemas.microsoft.com/office/drawing/2014/main" id="{A58836A1-72F2-C03D-3610-DD6850513265}"/>
              </a:ext>
            </a:extLst>
          </p:cNvPr>
          <p:cNvSpPr>
            <a:spLocks noChangeShapeType="1"/>
          </p:cNvSpPr>
          <p:nvPr/>
        </p:nvSpPr>
        <p:spPr bwMode="auto">
          <a:xfrm>
            <a:off x="8763000" y="4849813"/>
            <a:ext cx="7747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8196" name="Line 20">
            <a:extLst>
              <a:ext uri="{FF2B5EF4-FFF2-40B4-BE49-F238E27FC236}">
                <a16:creationId xmlns:a16="http://schemas.microsoft.com/office/drawing/2014/main" id="{13A5D5F8-EED4-6B2B-6F1C-F2821624C3FC}"/>
              </a:ext>
            </a:extLst>
          </p:cNvPr>
          <p:cNvSpPr>
            <a:spLocks noChangeShapeType="1"/>
          </p:cNvSpPr>
          <p:nvPr/>
        </p:nvSpPr>
        <p:spPr bwMode="auto">
          <a:xfrm flipV="1">
            <a:off x="5054600" y="3960813"/>
            <a:ext cx="546100" cy="1905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8197" name="Line 21">
            <a:extLst>
              <a:ext uri="{FF2B5EF4-FFF2-40B4-BE49-F238E27FC236}">
                <a16:creationId xmlns:a16="http://schemas.microsoft.com/office/drawing/2014/main" id="{C6B9B70D-6C25-DD71-5FED-44272B1A5AA4}"/>
              </a:ext>
            </a:extLst>
          </p:cNvPr>
          <p:cNvSpPr>
            <a:spLocks noChangeShapeType="1"/>
          </p:cNvSpPr>
          <p:nvPr/>
        </p:nvSpPr>
        <p:spPr bwMode="auto">
          <a:xfrm>
            <a:off x="4991100" y="4470401"/>
            <a:ext cx="419100" cy="2508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8198" name="Line 22">
            <a:extLst>
              <a:ext uri="{FF2B5EF4-FFF2-40B4-BE49-F238E27FC236}">
                <a16:creationId xmlns:a16="http://schemas.microsoft.com/office/drawing/2014/main" id="{CE33CB95-16E6-B9DC-B43E-AC6D443376AD}"/>
              </a:ext>
            </a:extLst>
          </p:cNvPr>
          <p:cNvSpPr>
            <a:spLocks noChangeShapeType="1"/>
          </p:cNvSpPr>
          <p:nvPr/>
        </p:nvSpPr>
        <p:spPr bwMode="auto">
          <a:xfrm flipV="1">
            <a:off x="6197600" y="4837114"/>
            <a:ext cx="419100" cy="10318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8199" name="Line 23">
            <a:extLst>
              <a:ext uri="{FF2B5EF4-FFF2-40B4-BE49-F238E27FC236}">
                <a16:creationId xmlns:a16="http://schemas.microsoft.com/office/drawing/2014/main" id="{FDADA467-C851-B2B9-1767-1D6A2C71C937}"/>
              </a:ext>
            </a:extLst>
          </p:cNvPr>
          <p:cNvSpPr>
            <a:spLocks noChangeShapeType="1"/>
          </p:cNvSpPr>
          <p:nvPr/>
        </p:nvSpPr>
        <p:spPr bwMode="auto">
          <a:xfrm>
            <a:off x="6426200" y="4076701"/>
            <a:ext cx="330200" cy="2889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8200" name="Line 24">
            <a:extLst>
              <a:ext uri="{FF2B5EF4-FFF2-40B4-BE49-F238E27FC236}">
                <a16:creationId xmlns:a16="http://schemas.microsoft.com/office/drawing/2014/main" id="{BBE633F7-74ED-8078-61E1-BA0BF90DBEEB}"/>
              </a:ext>
            </a:extLst>
          </p:cNvPr>
          <p:cNvSpPr>
            <a:spLocks noChangeShapeType="1"/>
          </p:cNvSpPr>
          <p:nvPr/>
        </p:nvSpPr>
        <p:spPr bwMode="auto">
          <a:xfrm>
            <a:off x="7480300" y="4762501"/>
            <a:ext cx="368300" cy="222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78201" name="Rectangle 25">
            <a:extLst>
              <a:ext uri="{FF2B5EF4-FFF2-40B4-BE49-F238E27FC236}">
                <a16:creationId xmlns:a16="http://schemas.microsoft.com/office/drawing/2014/main" id="{7303C9FA-66D3-CABB-86D6-6EA0A2356EA3}"/>
              </a:ext>
            </a:extLst>
          </p:cNvPr>
          <p:cNvSpPr>
            <a:spLocks noChangeArrowheads="1"/>
          </p:cNvSpPr>
          <p:nvPr/>
        </p:nvSpPr>
        <p:spPr bwMode="auto">
          <a:xfrm>
            <a:off x="4456113" y="3957639"/>
            <a:ext cx="423192"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p1</a:t>
            </a:r>
          </a:p>
        </p:txBody>
      </p:sp>
      <p:sp>
        <p:nvSpPr>
          <p:cNvPr id="178202" name="Rectangle 26">
            <a:extLst>
              <a:ext uri="{FF2B5EF4-FFF2-40B4-BE49-F238E27FC236}">
                <a16:creationId xmlns:a16="http://schemas.microsoft.com/office/drawing/2014/main" id="{45201783-B88C-8ECD-643B-89FEE5D7EA26}"/>
              </a:ext>
            </a:extLst>
          </p:cNvPr>
          <p:cNvSpPr>
            <a:spLocks noChangeArrowheads="1"/>
          </p:cNvSpPr>
          <p:nvPr/>
        </p:nvSpPr>
        <p:spPr bwMode="auto">
          <a:xfrm>
            <a:off x="5840413" y="3614739"/>
            <a:ext cx="423192"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p2</a:t>
            </a:r>
          </a:p>
        </p:txBody>
      </p:sp>
      <p:sp>
        <p:nvSpPr>
          <p:cNvPr id="178203" name="Rectangle 27">
            <a:extLst>
              <a:ext uri="{FF2B5EF4-FFF2-40B4-BE49-F238E27FC236}">
                <a16:creationId xmlns:a16="http://schemas.microsoft.com/office/drawing/2014/main" id="{66C6AC01-9364-997B-51B8-4717C883B0EF}"/>
              </a:ext>
            </a:extLst>
          </p:cNvPr>
          <p:cNvSpPr>
            <a:spLocks noChangeArrowheads="1"/>
          </p:cNvSpPr>
          <p:nvPr/>
        </p:nvSpPr>
        <p:spPr bwMode="auto">
          <a:xfrm>
            <a:off x="5561013" y="4833939"/>
            <a:ext cx="423192"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p3</a:t>
            </a:r>
          </a:p>
        </p:txBody>
      </p:sp>
      <p:sp>
        <p:nvSpPr>
          <p:cNvPr id="178204" name="Rectangle 28">
            <a:extLst>
              <a:ext uri="{FF2B5EF4-FFF2-40B4-BE49-F238E27FC236}">
                <a16:creationId xmlns:a16="http://schemas.microsoft.com/office/drawing/2014/main" id="{0C0B8090-8558-06C8-467B-04F4204FC553}"/>
              </a:ext>
            </a:extLst>
          </p:cNvPr>
          <p:cNvSpPr>
            <a:spLocks noChangeArrowheads="1"/>
          </p:cNvSpPr>
          <p:nvPr/>
        </p:nvSpPr>
        <p:spPr bwMode="auto">
          <a:xfrm>
            <a:off x="6843713" y="4491039"/>
            <a:ext cx="423192"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p4</a:t>
            </a:r>
          </a:p>
        </p:txBody>
      </p:sp>
      <p:sp>
        <p:nvSpPr>
          <p:cNvPr id="178205" name="Rectangle 29">
            <a:extLst>
              <a:ext uri="{FF2B5EF4-FFF2-40B4-BE49-F238E27FC236}">
                <a16:creationId xmlns:a16="http://schemas.microsoft.com/office/drawing/2014/main" id="{0DC4073A-6E3F-4647-3163-D033E1212ABB}"/>
              </a:ext>
            </a:extLst>
          </p:cNvPr>
          <p:cNvSpPr>
            <a:spLocks noChangeArrowheads="1"/>
          </p:cNvSpPr>
          <p:nvPr/>
        </p:nvSpPr>
        <p:spPr bwMode="auto">
          <a:xfrm>
            <a:off x="8088314" y="4592639"/>
            <a:ext cx="307975" cy="36353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solidFill>
                  <a:schemeClr val="bg1"/>
                </a:solidFill>
                <a:effectLst>
                  <a:outerShdw blurRad="38100" dist="38100" dir="2700000" algn="tl">
                    <a:srgbClr val="000000"/>
                  </a:outerShdw>
                </a:effectLst>
              </a:rPr>
              <a:t>5</a:t>
            </a:r>
          </a:p>
        </p:txBody>
      </p:sp>
      <p:sp>
        <p:nvSpPr>
          <p:cNvPr id="178206" name="Rectangle 30">
            <a:extLst>
              <a:ext uri="{FF2B5EF4-FFF2-40B4-BE49-F238E27FC236}">
                <a16:creationId xmlns:a16="http://schemas.microsoft.com/office/drawing/2014/main" id="{40A44D0A-3715-BE74-93A7-22CA54A07DE0}"/>
              </a:ext>
            </a:extLst>
          </p:cNvPr>
          <p:cNvSpPr>
            <a:spLocks noChangeArrowheads="1"/>
          </p:cNvSpPr>
          <p:nvPr/>
        </p:nvSpPr>
        <p:spPr bwMode="auto">
          <a:xfrm>
            <a:off x="3605214" y="3678239"/>
            <a:ext cx="296555"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a</a:t>
            </a:r>
          </a:p>
        </p:txBody>
      </p:sp>
      <p:sp>
        <p:nvSpPr>
          <p:cNvPr id="178207" name="Rectangle 31">
            <a:extLst>
              <a:ext uri="{FF2B5EF4-FFF2-40B4-BE49-F238E27FC236}">
                <a16:creationId xmlns:a16="http://schemas.microsoft.com/office/drawing/2014/main" id="{EC9E9505-28F8-BAF4-C8FE-E761F645DBD4}"/>
              </a:ext>
            </a:extLst>
          </p:cNvPr>
          <p:cNvSpPr>
            <a:spLocks noChangeArrowheads="1"/>
          </p:cNvSpPr>
          <p:nvPr/>
        </p:nvSpPr>
        <p:spPr bwMode="auto">
          <a:xfrm>
            <a:off x="8913814" y="4402139"/>
            <a:ext cx="306173"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b</a:t>
            </a:r>
          </a:p>
        </p:txBody>
      </p:sp>
      <p:sp>
        <p:nvSpPr>
          <p:cNvPr id="178208" name="Freeform 32">
            <a:extLst>
              <a:ext uri="{FF2B5EF4-FFF2-40B4-BE49-F238E27FC236}">
                <a16:creationId xmlns:a16="http://schemas.microsoft.com/office/drawing/2014/main" id="{E10CB221-4860-1009-4698-086FC6F70D5B}"/>
              </a:ext>
            </a:extLst>
          </p:cNvPr>
          <p:cNvSpPr>
            <a:spLocks/>
          </p:cNvSpPr>
          <p:nvPr/>
        </p:nvSpPr>
        <p:spPr bwMode="auto">
          <a:xfrm>
            <a:off x="3975100" y="2614614"/>
            <a:ext cx="1614488" cy="2300287"/>
          </a:xfrm>
          <a:custGeom>
            <a:avLst/>
            <a:gdLst>
              <a:gd name="T0" fmla="*/ 1016 w 1017"/>
              <a:gd name="T1" fmla="*/ 0 h 1288"/>
              <a:gd name="T2" fmla="*/ 752 w 1017"/>
              <a:gd name="T3" fmla="*/ 299 h 1288"/>
              <a:gd name="T4" fmla="*/ 288 w 1017"/>
              <a:gd name="T5" fmla="*/ 469 h 1288"/>
              <a:gd name="T6" fmla="*/ 0 w 1017"/>
              <a:gd name="T7" fmla="*/ 1287 h 1288"/>
            </a:gdLst>
            <a:ahLst/>
            <a:cxnLst>
              <a:cxn ang="0">
                <a:pos x="T0" y="T1"/>
              </a:cxn>
              <a:cxn ang="0">
                <a:pos x="T2" y="T3"/>
              </a:cxn>
              <a:cxn ang="0">
                <a:pos x="T4" y="T5"/>
              </a:cxn>
              <a:cxn ang="0">
                <a:pos x="T6" y="T7"/>
              </a:cxn>
            </a:cxnLst>
            <a:rect l="0" t="0" r="r" b="b"/>
            <a:pathLst>
              <a:path w="1017" h="1288">
                <a:moveTo>
                  <a:pt x="1016" y="0"/>
                </a:moveTo>
                <a:lnTo>
                  <a:pt x="752" y="299"/>
                </a:lnTo>
                <a:lnTo>
                  <a:pt x="288" y="469"/>
                </a:lnTo>
                <a:lnTo>
                  <a:pt x="0" y="1287"/>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en-AU"/>
          </a:p>
        </p:txBody>
      </p:sp>
      <p:sp>
        <p:nvSpPr>
          <p:cNvPr id="178209" name="Freeform 33">
            <a:extLst>
              <a:ext uri="{FF2B5EF4-FFF2-40B4-BE49-F238E27FC236}">
                <a16:creationId xmlns:a16="http://schemas.microsoft.com/office/drawing/2014/main" id="{B836C641-FF80-6BE5-BA96-6C59EAA12E09}"/>
              </a:ext>
            </a:extLst>
          </p:cNvPr>
          <p:cNvSpPr>
            <a:spLocks/>
          </p:cNvSpPr>
          <p:nvPr/>
        </p:nvSpPr>
        <p:spPr bwMode="auto">
          <a:xfrm>
            <a:off x="6718300" y="2601914"/>
            <a:ext cx="2135188" cy="2797175"/>
          </a:xfrm>
          <a:custGeom>
            <a:avLst/>
            <a:gdLst>
              <a:gd name="T0" fmla="*/ 0 w 1345"/>
              <a:gd name="T1" fmla="*/ 0 h 1566"/>
              <a:gd name="T2" fmla="*/ 392 w 1345"/>
              <a:gd name="T3" fmla="*/ 455 h 1566"/>
              <a:gd name="T4" fmla="*/ 1160 w 1345"/>
              <a:gd name="T5" fmla="*/ 740 h 1566"/>
              <a:gd name="T6" fmla="*/ 1344 w 1345"/>
              <a:gd name="T7" fmla="*/ 1565 h 1566"/>
            </a:gdLst>
            <a:ahLst/>
            <a:cxnLst>
              <a:cxn ang="0">
                <a:pos x="T0" y="T1"/>
              </a:cxn>
              <a:cxn ang="0">
                <a:pos x="T2" y="T3"/>
              </a:cxn>
              <a:cxn ang="0">
                <a:pos x="T4" y="T5"/>
              </a:cxn>
              <a:cxn ang="0">
                <a:pos x="T6" y="T7"/>
              </a:cxn>
            </a:cxnLst>
            <a:rect l="0" t="0" r="r" b="b"/>
            <a:pathLst>
              <a:path w="1345" h="1566">
                <a:moveTo>
                  <a:pt x="0" y="0"/>
                </a:moveTo>
                <a:lnTo>
                  <a:pt x="392" y="455"/>
                </a:lnTo>
                <a:lnTo>
                  <a:pt x="1160" y="740"/>
                </a:lnTo>
                <a:lnTo>
                  <a:pt x="1344" y="1565"/>
                </a:lnTo>
              </a:path>
            </a:pathLst>
          </a:custGeom>
          <a:noFill/>
          <a:ln w="254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en-AU"/>
          </a:p>
        </p:txBody>
      </p:sp>
      <p:sp>
        <p:nvSpPr>
          <p:cNvPr id="178210" name="Rectangle 34">
            <a:extLst>
              <a:ext uri="{FF2B5EF4-FFF2-40B4-BE49-F238E27FC236}">
                <a16:creationId xmlns:a16="http://schemas.microsoft.com/office/drawing/2014/main" id="{F3C24F33-5080-BDC1-BE80-65F35E792F75}"/>
              </a:ext>
            </a:extLst>
          </p:cNvPr>
          <p:cNvSpPr>
            <a:spLocks noChangeArrowheads="1"/>
          </p:cNvSpPr>
          <p:nvPr/>
        </p:nvSpPr>
        <p:spPr bwMode="auto">
          <a:xfrm>
            <a:off x="5091113" y="3563939"/>
            <a:ext cx="278922"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c</a:t>
            </a:r>
          </a:p>
        </p:txBody>
      </p:sp>
      <p:sp>
        <p:nvSpPr>
          <p:cNvPr id="178211" name="Rectangle 35">
            <a:extLst>
              <a:ext uri="{FF2B5EF4-FFF2-40B4-BE49-F238E27FC236}">
                <a16:creationId xmlns:a16="http://schemas.microsoft.com/office/drawing/2014/main" id="{A481A22E-4939-A57E-EAD0-06B863B6EDE8}"/>
              </a:ext>
            </a:extLst>
          </p:cNvPr>
          <p:cNvSpPr>
            <a:spLocks noChangeArrowheads="1"/>
          </p:cNvSpPr>
          <p:nvPr/>
        </p:nvSpPr>
        <p:spPr bwMode="auto">
          <a:xfrm>
            <a:off x="4900614" y="4565651"/>
            <a:ext cx="306173"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d</a:t>
            </a:r>
          </a:p>
        </p:txBody>
      </p:sp>
      <p:sp>
        <p:nvSpPr>
          <p:cNvPr id="178212" name="Rectangle 36">
            <a:extLst>
              <a:ext uri="{FF2B5EF4-FFF2-40B4-BE49-F238E27FC236}">
                <a16:creationId xmlns:a16="http://schemas.microsoft.com/office/drawing/2014/main" id="{760F65AF-4486-6AF3-2F18-1EE025BE5552}"/>
              </a:ext>
            </a:extLst>
          </p:cNvPr>
          <p:cNvSpPr>
            <a:spLocks noChangeArrowheads="1"/>
          </p:cNvSpPr>
          <p:nvPr/>
        </p:nvSpPr>
        <p:spPr bwMode="auto">
          <a:xfrm>
            <a:off x="6272213" y="4859339"/>
            <a:ext cx="298158"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e</a:t>
            </a:r>
          </a:p>
        </p:txBody>
      </p:sp>
      <p:sp>
        <p:nvSpPr>
          <p:cNvPr id="178213" name="Rectangle 37">
            <a:extLst>
              <a:ext uri="{FF2B5EF4-FFF2-40B4-BE49-F238E27FC236}">
                <a16:creationId xmlns:a16="http://schemas.microsoft.com/office/drawing/2014/main" id="{C55BB4A8-819F-6FFD-CCCF-2B00F0D18D84}"/>
              </a:ext>
            </a:extLst>
          </p:cNvPr>
          <p:cNvSpPr>
            <a:spLocks noChangeArrowheads="1"/>
          </p:cNvSpPr>
          <p:nvPr/>
        </p:nvSpPr>
        <p:spPr bwMode="auto">
          <a:xfrm>
            <a:off x="6577014" y="3741739"/>
            <a:ext cx="256479"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f</a:t>
            </a:r>
          </a:p>
        </p:txBody>
      </p:sp>
      <p:sp>
        <p:nvSpPr>
          <p:cNvPr id="178214" name="Rectangle 38">
            <a:extLst>
              <a:ext uri="{FF2B5EF4-FFF2-40B4-BE49-F238E27FC236}">
                <a16:creationId xmlns:a16="http://schemas.microsoft.com/office/drawing/2014/main" id="{83432C63-00AA-D6C3-5D41-D07940D708E6}"/>
              </a:ext>
            </a:extLst>
          </p:cNvPr>
          <p:cNvSpPr>
            <a:spLocks noChangeArrowheads="1"/>
          </p:cNvSpPr>
          <p:nvPr/>
        </p:nvSpPr>
        <p:spPr bwMode="auto">
          <a:xfrm>
            <a:off x="7466013" y="4757739"/>
            <a:ext cx="291746"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g</a:t>
            </a:r>
          </a:p>
        </p:txBody>
      </p:sp>
      <p:sp>
        <p:nvSpPr>
          <p:cNvPr id="178215" name="Rectangle 39">
            <a:extLst>
              <a:ext uri="{FF2B5EF4-FFF2-40B4-BE49-F238E27FC236}">
                <a16:creationId xmlns:a16="http://schemas.microsoft.com/office/drawing/2014/main" id="{DB6571DB-6838-AF83-BBA3-4F0914EAD0AC}"/>
              </a:ext>
            </a:extLst>
          </p:cNvPr>
          <p:cNvSpPr>
            <a:spLocks noChangeArrowheads="1"/>
          </p:cNvSpPr>
          <p:nvPr/>
        </p:nvSpPr>
        <p:spPr bwMode="auto">
          <a:xfrm>
            <a:off x="8443914" y="2370139"/>
            <a:ext cx="801437"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level 0</a:t>
            </a:r>
          </a:p>
        </p:txBody>
      </p:sp>
      <p:sp>
        <p:nvSpPr>
          <p:cNvPr id="178216" name="Rectangle 40">
            <a:extLst>
              <a:ext uri="{FF2B5EF4-FFF2-40B4-BE49-F238E27FC236}">
                <a16:creationId xmlns:a16="http://schemas.microsoft.com/office/drawing/2014/main" id="{95B87FF2-AEAF-E6EF-C404-C172C6C93CAC}"/>
              </a:ext>
            </a:extLst>
          </p:cNvPr>
          <p:cNvSpPr>
            <a:spLocks noChangeArrowheads="1"/>
          </p:cNvSpPr>
          <p:nvPr/>
        </p:nvSpPr>
        <p:spPr bwMode="auto">
          <a:xfrm>
            <a:off x="3922714" y="5137151"/>
            <a:ext cx="801437"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level 1</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AC52FA19-BF1B-776F-C6D1-7D7034F195A0}"/>
              </a:ext>
            </a:extLst>
          </p:cNvPr>
          <p:cNvSpPr>
            <a:spLocks noGrp="1" noChangeArrowheads="1"/>
          </p:cNvSpPr>
          <p:nvPr>
            <p:ph type="title"/>
          </p:nvPr>
        </p:nvSpPr>
        <p:spPr>
          <a:xfrm>
            <a:off x="2667001" y="1143000"/>
            <a:ext cx="5230813" cy="6096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a:t>Flow Modeling Notes</a:t>
            </a:r>
          </a:p>
        </p:txBody>
      </p:sp>
      <p:sp>
        <p:nvSpPr>
          <p:cNvPr id="179203" name="Rectangle 3">
            <a:extLst>
              <a:ext uri="{FF2B5EF4-FFF2-40B4-BE49-F238E27FC236}">
                <a16:creationId xmlns:a16="http://schemas.microsoft.com/office/drawing/2014/main" id="{0905744A-0B53-092E-DA16-99ACB7384F2F}"/>
              </a:ext>
            </a:extLst>
          </p:cNvPr>
          <p:cNvSpPr>
            <a:spLocks noGrp="1" noChangeArrowheads="1"/>
          </p:cNvSpPr>
          <p:nvPr>
            <p:ph idx="1"/>
          </p:nvPr>
        </p:nvSpPr>
        <p:spPr>
          <a:xfrm>
            <a:off x="3200400" y="1905000"/>
            <a:ext cx="6096000" cy="38100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ormAutofit lnSpcReduction="10000"/>
          </a:bodyPr>
          <a:lstStyle/>
          <a:p>
            <a:r>
              <a:rPr lang="en-US" altLang="en-US"/>
              <a:t>each bubble is refined until it does just one thing</a:t>
            </a:r>
          </a:p>
          <a:p>
            <a:r>
              <a:rPr lang="en-US" altLang="en-US"/>
              <a:t>the expansion ratio decreases as the number of levels increase</a:t>
            </a:r>
          </a:p>
          <a:p>
            <a:r>
              <a:rPr lang="en-US" altLang="en-US"/>
              <a:t>most systems require between 3 and 7 levels for an adequate flow model</a:t>
            </a:r>
          </a:p>
          <a:p>
            <a:r>
              <a:rPr lang="en-US" altLang="en-US"/>
              <a:t>a single data flow item (arrow) may be expanded as levels increase (data dictionary provides information)</a:t>
            </a:r>
          </a:p>
        </p:txBody>
      </p:sp>
      <p:sp>
        <p:nvSpPr>
          <p:cNvPr id="2" name="Footer Placeholder 3">
            <a:extLst>
              <a:ext uri="{FF2B5EF4-FFF2-40B4-BE49-F238E27FC236}">
                <a16:creationId xmlns:a16="http://schemas.microsoft.com/office/drawing/2014/main" id="{F35AFC44-445E-AAF9-CD0B-B6F68AF0064A}"/>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C71123EE-AF9F-8791-D4CD-994DF351D679}"/>
              </a:ext>
            </a:extLst>
          </p:cNvPr>
          <p:cNvSpPr>
            <a:spLocks noGrp="1"/>
          </p:cNvSpPr>
          <p:nvPr>
            <p:ph type="sldNum" sz="quarter" idx="12"/>
          </p:nvPr>
        </p:nvSpPr>
        <p:spPr/>
        <p:txBody>
          <a:bodyPr/>
          <a:lstStyle/>
          <a:p>
            <a:fld id="{F1103CED-CE39-4E0B-AB5B-C041E44E72FD}" type="slidenum">
              <a:rPr lang="en-US" altLang="en-US"/>
              <a:pPr/>
              <a:t>41</a:t>
            </a:fld>
            <a:endParaRPr lang="en-US" alt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a:extLst>
              <a:ext uri="{FF2B5EF4-FFF2-40B4-BE49-F238E27FC236}">
                <a16:creationId xmlns:a16="http://schemas.microsoft.com/office/drawing/2014/main" id="{4F016074-6E7E-0AC9-E750-C1F9F3F41852}"/>
              </a:ext>
            </a:extLst>
          </p:cNvPr>
          <p:cNvSpPr>
            <a:spLocks noGrp="1" noChangeArrowheads="1"/>
          </p:cNvSpPr>
          <p:nvPr>
            <p:ph type="title"/>
          </p:nvPr>
        </p:nvSpPr>
        <p:spPr>
          <a:xfrm>
            <a:off x="2667000" y="1219201"/>
            <a:ext cx="7253288" cy="358775"/>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a:t>Process Specification (PSPEC)</a:t>
            </a:r>
          </a:p>
        </p:txBody>
      </p:sp>
      <p:sp>
        <p:nvSpPr>
          <p:cNvPr id="2" name="Footer Placeholder 3">
            <a:extLst>
              <a:ext uri="{FF2B5EF4-FFF2-40B4-BE49-F238E27FC236}">
                <a16:creationId xmlns:a16="http://schemas.microsoft.com/office/drawing/2014/main" id="{1916FD30-3552-8762-2025-4E9994DF68D9}"/>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D3815D8B-44CF-A291-8FAB-F91077E484FE}"/>
              </a:ext>
            </a:extLst>
          </p:cNvPr>
          <p:cNvSpPr>
            <a:spLocks noGrp="1"/>
          </p:cNvSpPr>
          <p:nvPr>
            <p:ph type="sldNum" sz="quarter" idx="12"/>
          </p:nvPr>
        </p:nvSpPr>
        <p:spPr/>
        <p:txBody>
          <a:bodyPr/>
          <a:lstStyle/>
          <a:p>
            <a:fld id="{0DADCAD2-91E7-4147-B288-26A7CFA90A10}" type="slidenum">
              <a:rPr lang="en-US" altLang="en-US"/>
              <a:pPr/>
              <a:t>42</a:t>
            </a:fld>
            <a:endParaRPr lang="en-US" altLang="en-US"/>
          </a:p>
        </p:txBody>
      </p:sp>
      <p:sp>
        <p:nvSpPr>
          <p:cNvPr id="180226" name="Rectangle 2">
            <a:extLst>
              <a:ext uri="{FF2B5EF4-FFF2-40B4-BE49-F238E27FC236}">
                <a16:creationId xmlns:a16="http://schemas.microsoft.com/office/drawing/2014/main" id="{29CDD0A2-0368-B581-5E0C-6AEE9169B823}"/>
              </a:ext>
            </a:extLst>
          </p:cNvPr>
          <p:cNvSpPr>
            <a:spLocks noChangeArrowheads="1"/>
          </p:cNvSpPr>
          <p:nvPr/>
        </p:nvSpPr>
        <p:spPr bwMode="auto">
          <a:xfrm>
            <a:off x="4343400" y="3962400"/>
            <a:ext cx="4826000" cy="2338388"/>
          </a:xfrm>
          <a:prstGeom prst="rect">
            <a:avLst/>
          </a:prstGeom>
          <a:solidFill>
            <a:schemeClr val="hlink"/>
          </a:solidFill>
          <a:ln w="25400">
            <a:solidFill>
              <a:schemeClr val="bg2"/>
            </a:solidFill>
            <a:miter lim="800000"/>
            <a:headEnd/>
            <a:tailEnd/>
          </a:ln>
          <a:effectLst>
            <a:outerShdw dist="107763" dir="2700000" algn="ctr" rotWithShape="0">
              <a:schemeClr val="bg2"/>
            </a:outerShdw>
          </a:effectLst>
        </p:spPr>
        <p:txBody>
          <a:bodyPr wrap="none" anchor="ctr"/>
          <a:lstStyle/>
          <a:p>
            <a:endParaRPr lang="en-AU"/>
          </a:p>
        </p:txBody>
      </p:sp>
      <p:grpSp>
        <p:nvGrpSpPr>
          <p:cNvPr id="180228" name="Group 4">
            <a:extLst>
              <a:ext uri="{FF2B5EF4-FFF2-40B4-BE49-F238E27FC236}">
                <a16:creationId xmlns:a16="http://schemas.microsoft.com/office/drawing/2014/main" id="{14A9314E-66C4-40D5-674C-1BF514E909F0}"/>
              </a:ext>
            </a:extLst>
          </p:cNvPr>
          <p:cNvGrpSpPr>
            <a:grpSpLocks/>
          </p:cNvGrpSpPr>
          <p:nvPr/>
        </p:nvGrpSpPr>
        <p:grpSpPr bwMode="auto">
          <a:xfrm>
            <a:off x="4921250" y="5380038"/>
            <a:ext cx="215900" cy="214312"/>
            <a:chOff x="1932" y="2484"/>
            <a:chExt cx="136" cy="120"/>
          </a:xfrm>
        </p:grpSpPr>
        <p:sp>
          <p:nvSpPr>
            <p:cNvPr id="180229" name="Rectangle 5">
              <a:extLst>
                <a:ext uri="{FF2B5EF4-FFF2-40B4-BE49-F238E27FC236}">
                  <a16:creationId xmlns:a16="http://schemas.microsoft.com/office/drawing/2014/main" id="{869E4E1F-5008-6B80-B03E-9E8A77A225AD}"/>
                </a:ext>
              </a:extLst>
            </p:cNvPr>
            <p:cNvSpPr>
              <a:spLocks noChangeArrowheads="1"/>
            </p:cNvSpPr>
            <p:nvPr/>
          </p:nvSpPr>
          <p:spPr bwMode="auto">
            <a:xfrm>
              <a:off x="1948" y="2498"/>
              <a:ext cx="120" cy="106"/>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0230" name="Rectangle 6">
              <a:extLst>
                <a:ext uri="{FF2B5EF4-FFF2-40B4-BE49-F238E27FC236}">
                  <a16:creationId xmlns:a16="http://schemas.microsoft.com/office/drawing/2014/main" id="{55AB120A-0D15-E9FE-B3EC-0B383E7F309C}"/>
                </a:ext>
              </a:extLst>
            </p:cNvPr>
            <p:cNvSpPr>
              <a:spLocks noChangeArrowheads="1"/>
            </p:cNvSpPr>
            <p:nvPr/>
          </p:nvSpPr>
          <p:spPr bwMode="auto">
            <a:xfrm>
              <a:off x="1932" y="2484"/>
              <a:ext cx="120" cy="106"/>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grpSp>
      <p:sp>
        <p:nvSpPr>
          <p:cNvPr id="180231" name="Oval 7">
            <a:extLst>
              <a:ext uri="{FF2B5EF4-FFF2-40B4-BE49-F238E27FC236}">
                <a16:creationId xmlns:a16="http://schemas.microsoft.com/office/drawing/2014/main" id="{6ED7AC44-A7A0-0EF0-09D2-51D9E9088B8F}"/>
              </a:ext>
            </a:extLst>
          </p:cNvPr>
          <p:cNvSpPr>
            <a:spLocks noChangeArrowheads="1"/>
          </p:cNvSpPr>
          <p:nvPr/>
        </p:nvSpPr>
        <p:spPr bwMode="auto">
          <a:xfrm>
            <a:off x="5486400" y="1905000"/>
            <a:ext cx="1435100" cy="1371600"/>
          </a:xfrm>
          <a:prstGeom prst="ellipse">
            <a:avLst/>
          </a:prstGeom>
          <a:solidFill>
            <a:schemeClr val="folHlink"/>
          </a:solidFill>
          <a:ln>
            <a:noFill/>
          </a:ln>
          <a:effectLst>
            <a:outerShdw dist="107763" dir="2700000" algn="ctr" rotWithShape="0">
              <a:schemeClr val="bg2"/>
            </a:outerShdw>
          </a:effectLst>
          <a:extLst>
            <a:ext uri="{91240B29-F687-4F45-9708-019B960494DF}">
              <a14:hiddenLine xmlns:a14="http://schemas.microsoft.com/office/drawing/2010/main" w="12700">
                <a:solidFill>
                  <a:schemeClr val="tx1"/>
                </a:solidFill>
                <a:round/>
                <a:headEnd/>
                <a:tailEnd/>
              </a14:hiddenLine>
            </a:ext>
          </a:extLst>
        </p:spPr>
        <p:txBody>
          <a:bodyPr wrap="none" anchor="ctr"/>
          <a:lstStyle/>
          <a:p>
            <a:endParaRPr lang="en-AU"/>
          </a:p>
        </p:txBody>
      </p:sp>
      <p:sp>
        <p:nvSpPr>
          <p:cNvPr id="180232" name="Freeform 8">
            <a:extLst>
              <a:ext uri="{FF2B5EF4-FFF2-40B4-BE49-F238E27FC236}">
                <a16:creationId xmlns:a16="http://schemas.microsoft.com/office/drawing/2014/main" id="{39EDF00F-C19B-DDD7-4C6E-C735CA6554D3}"/>
              </a:ext>
            </a:extLst>
          </p:cNvPr>
          <p:cNvSpPr>
            <a:spLocks/>
          </p:cNvSpPr>
          <p:nvPr/>
        </p:nvSpPr>
        <p:spPr bwMode="auto">
          <a:xfrm>
            <a:off x="4330700" y="2870200"/>
            <a:ext cx="4802188" cy="814388"/>
          </a:xfrm>
          <a:custGeom>
            <a:avLst/>
            <a:gdLst>
              <a:gd name="T0" fmla="*/ 1248 w 3025"/>
              <a:gd name="T1" fmla="*/ 0 h 456"/>
              <a:gd name="T2" fmla="*/ 0 w 3025"/>
              <a:gd name="T3" fmla="*/ 455 h 456"/>
              <a:gd name="T4" fmla="*/ 3024 w 3025"/>
              <a:gd name="T5" fmla="*/ 455 h 456"/>
              <a:gd name="T6" fmla="*/ 1280 w 3025"/>
              <a:gd name="T7" fmla="*/ 0 h 456"/>
              <a:gd name="T8" fmla="*/ 1248 w 3025"/>
              <a:gd name="T9" fmla="*/ 0 h 456"/>
            </a:gdLst>
            <a:ahLst/>
            <a:cxnLst>
              <a:cxn ang="0">
                <a:pos x="T0" y="T1"/>
              </a:cxn>
              <a:cxn ang="0">
                <a:pos x="T2" y="T3"/>
              </a:cxn>
              <a:cxn ang="0">
                <a:pos x="T4" y="T5"/>
              </a:cxn>
              <a:cxn ang="0">
                <a:pos x="T6" y="T7"/>
              </a:cxn>
              <a:cxn ang="0">
                <a:pos x="T8" y="T9"/>
              </a:cxn>
            </a:cxnLst>
            <a:rect l="0" t="0" r="r" b="b"/>
            <a:pathLst>
              <a:path w="3025" h="456">
                <a:moveTo>
                  <a:pt x="1248" y="0"/>
                </a:moveTo>
                <a:lnTo>
                  <a:pt x="0" y="455"/>
                </a:lnTo>
                <a:lnTo>
                  <a:pt x="3024" y="455"/>
                </a:lnTo>
                <a:lnTo>
                  <a:pt x="1280" y="0"/>
                </a:lnTo>
                <a:lnTo>
                  <a:pt x="1248" y="0"/>
                </a:lnTo>
              </a:path>
            </a:pathLst>
          </a:custGeom>
          <a:solidFill>
            <a:schemeClr val="folHlink"/>
          </a:solid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en-AU"/>
          </a:p>
        </p:txBody>
      </p:sp>
      <p:sp>
        <p:nvSpPr>
          <p:cNvPr id="180233" name="Rectangle 9">
            <a:extLst>
              <a:ext uri="{FF2B5EF4-FFF2-40B4-BE49-F238E27FC236}">
                <a16:creationId xmlns:a16="http://schemas.microsoft.com/office/drawing/2014/main" id="{24483B40-E936-24F5-62F4-E0BD605E3D6E}"/>
              </a:ext>
            </a:extLst>
          </p:cNvPr>
          <p:cNvSpPr>
            <a:spLocks noChangeArrowheads="1"/>
          </p:cNvSpPr>
          <p:nvPr/>
        </p:nvSpPr>
        <p:spPr bwMode="auto">
          <a:xfrm>
            <a:off x="4305300" y="3683000"/>
            <a:ext cx="4800600" cy="330200"/>
          </a:xfrm>
          <a:prstGeom prst="rect">
            <a:avLst/>
          </a:prstGeom>
          <a:solidFill>
            <a:schemeClr val="accent2"/>
          </a:solidFill>
          <a:ln>
            <a:noFill/>
          </a:ln>
          <a:effectLst/>
          <a:extLst>
            <a:ext uri="{91240B29-F687-4F45-9708-019B960494DF}">
              <a14:hiddenLine xmlns:a14="http://schemas.microsoft.com/office/drawing/2010/main" w="1270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0234" name="Rectangle 10">
            <a:extLst>
              <a:ext uri="{FF2B5EF4-FFF2-40B4-BE49-F238E27FC236}">
                <a16:creationId xmlns:a16="http://schemas.microsoft.com/office/drawing/2014/main" id="{97F1A322-7A5E-1C55-B47C-D920209C3681}"/>
              </a:ext>
            </a:extLst>
          </p:cNvPr>
          <p:cNvSpPr>
            <a:spLocks noChangeArrowheads="1"/>
          </p:cNvSpPr>
          <p:nvPr/>
        </p:nvSpPr>
        <p:spPr bwMode="auto">
          <a:xfrm>
            <a:off x="4305300" y="3684589"/>
            <a:ext cx="4800600" cy="327025"/>
          </a:xfrm>
          <a:prstGeom prst="rect">
            <a:avLst/>
          </a:prstGeom>
          <a:noFill/>
          <a:ln w="25400">
            <a:solidFill>
              <a:srgbClr val="000000"/>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0235" name="Rectangle 11">
            <a:extLst>
              <a:ext uri="{FF2B5EF4-FFF2-40B4-BE49-F238E27FC236}">
                <a16:creationId xmlns:a16="http://schemas.microsoft.com/office/drawing/2014/main" id="{CE906F81-1E52-511F-60B2-0DD24B54BD9B}"/>
              </a:ext>
            </a:extLst>
          </p:cNvPr>
          <p:cNvSpPr>
            <a:spLocks noChangeArrowheads="1"/>
          </p:cNvSpPr>
          <p:nvPr/>
        </p:nvSpPr>
        <p:spPr bwMode="auto">
          <a:xfrm>
            <a:off x="4343401" y="3657601"/>
            <a:ext cx="1054775" cy="39754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2000" b="1">
                <a:effectLst>
                  <a:outerShdw blurRad="38100" dist="38100" dir="2700000" algn="tl">
                    <a:srgbClr val="FFFFFF"/>
                  </a:outerShdw>
                </a:effectLst>
                <a:latin typeface="Helvetica" panose="020B0604020202020204" pitchFamily="34" charset="0"/>
              </a:rPr>
              <a:t>PSPEC</a:t>
            </a:r>
          </a:p>
        </p:txBody>
      </p:sp>
      <p:sp>
        <p:nvSpPr>
          <p:cNvPr id="180236" name="Rectangle 12">
            <a:extLst>
              <a:ext uri="{FF2B5EF4-FFF2-40B4-BE49-F238E27FC236}">
                <a16:creationId xmlns:a16="http://schemas.microsoft.com/office/drawing/2014/main" id="{8405D8D3-C915-DFA7-989E-E3BFAA2742D3}"/>
              </a:ext>
            </a:extLst>
          </p:cNvPr>
          <p:cNvSpPr>
            <a:spLocks noChangeArrowheads="1"/>
          </p:cNvSpPr>
          <p:nvPr/>
        </p:nvSpPr>
        <p:spPr bwMode="auto">
          <a:xfrm>
            <a:off x="5230814" y="4073525"/>
            <a:ext cx="1254125" cy="6985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2000" b="1">
                <a:effectLst>
                  <a:outerShdw blurRad="38100" dist="38100" dir="2700000" algn="tl">
                    <a:srgbClr val="FFFFFF"/>
                  </a:outerShdw>
                </a:effectLst>
                <a:latin typeface="Helvetica" panose="020B0604020202020204" pitchFamily="34" charset="0"/>
              </a:rPr>
              <a:t>narrative</a:t>
            </a:r>
          </a:p>
          <a:p>
            <a:endParaRPr lang="en-US" altLang="en-US" sz="2000" b="1">
              <a:effectLst>
                <a:outerShdw blurRad="38100" dist="38100" dir="2700000" algn="tl">
                  <a:srgbClr val="FFFFFF"/>
                </a:outerShdw>
              </a:effectLst>
              <a:latin typeface="Helvetica" panose="020B0604020202020204" pitchFamily="34" charset="0"/>
            </a:endParaRPr>
          </a:p>
        </p:txBody>
      </p:sp>
      <p:sp>
        <p:nvSpPr>
          <p:cNvPr id="180237" name="Rectangle 13">
            <a:extLst>
              <a:ext uri="{FF2B5EF4-FFF2-40B4-BE49-F238E27FC236}">
                <a16:creationId xmlns:a16="http://schemas.microsoft.com/office/drawing/2014/main" id="{4A5F24C8-5D6A-1C20-6E33-C7943BE7F8AB}"/>
              </a:ext>
            </a:extLst>
          </p:cNvPr>
          <p:cNvSpPr>
            <a:spLocks noChangeArrowheads="1"/>
          </p:cNvSpPr>
          <p:nvPr/>
        </p:nvSpPr>
        <p:spPr bwMode="auto">
          <a:xfrm>
            <a:off x="5218113" y="4376739"/>
            <a:ext cx="182806" cy="70532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endParaRPr lang="en-US" altLang="en-US" sz="2000" b="1">
              <a:effectLst>
                <a:outerShdw blurRad="38100" dist="38100" dir="2700000" algn="tl">
                  <a:srgbClr val="FFFFFF"/>
                </a:outerShdw>
              </a:effectLst>
              <a:latin typeface="Helvetica" panose="020B0604020202020204" pitchFamily="34" charset="0"/>
            </a:endParaRPr>
          </a:p>
          <a:p>
            <a:endParaRPr lang="en-US" altLang="en-US" sz="2000" b="1">
              <a:effectLst>
                <a:outerShdw blurRad="38100" dist="38100" dir="2700000" algn="tl">
                  <a:srgbClr val="FFFFFF"/>
                </a:outerShdw>
              </a:effectLst>
              <a:latin typeface="Helvetica" panose="020B0604020202020204" pitchFamily="34" charset="0"/>
            </a:endParaRPr>
          </a:p>
        </p:txBody>
      </p:sp>
      <p:sp>
        <p:nvSpPr>
          <p:cNvPr id="180238" name="Rectangle 14">
            <a:extLst>
              <a:ext uri="{FF2B5EF4-FFF2-40B4-BE49-F238E27FC236}">
                <a16:creationId xmlns:a16="http://schemas.microsoft.com/office/drawing/2014/main" id="{EF5BADC6-280B-9EB7-1D44-175EFD477814}"/>
              </a:ext>
            </a:extLst>
          </p:cNvPr>
          <p:cNvSpPr>
            <a:spLocks noChangeArrowheads="1"/>
          </p:cNvSpPr>
          <p:nvPr/>
        </p:nvSpPr>
        <p:spPr bwMode="auto">
          <a:xfrm>
            <a:off x="5218114" y="4454526"/>
            <a:ext cx="2450991" cy="70532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2000" b="1">
                <a:effectLst>
                  <a:outerShdw blurRad="38100" dist="38100" dir="2700000" algn="tl">
                    <a:srgbClr val="FFFFFF"/>
                  </a:outerShdw>
                </a:effectLst>
                <a:latin typeface="Helvetica" panose="020B0604020202020204" pitchFamily="34" charset="0"/>
              </a:rPr>
              <a:t>pseudocode (PDL)</a:t>
            </a:r>
          </a:p>
          <a:p>
            <a:endParaRPr lang="en-US" altLang="en-US" sz="2000" b="1">
              <a:effectLst>
                <a:outerShdw blurRad="38100" dist="38100" dir="2700000" algn="tl">
                  <a:srgbClr val="FFFFFF"/>
                </a:outerShdw>
              </a:effectLst>
              <a:latin typeface="Helvetica" panose="020B0604020202020204" pitchFamily="34" charset="0"/>
            </a:endParaRPr>
          </a:p>
        </p:txBody>
      </p:sp>
      <p:sp>
        <p:nvSpPr>
          <p:cNvPr id="180239" name="Rectangle 15">
            <a:extLst>
              <a:ext uri="{FF2B5EF4-FFF2-40B4-BE49-F238E27FC236}">
                <a16:creationId xmlns:a16="http://schemas.microsoft.com/office/drawing/2014/main" id="{D9A415B9-C294-DB06-3F47-60281CD8A240}"/>
              </a:ext>
            </a:extLst>
          </p:cNvPr>
          <p:cNvSpPr>
            <a:spLocks noChangeArrowheads="1"/>
          </p:cNvSpPr>
          <p:nvPr/>
        </p:nvSpPr>
        <p:spPr bwMode="auto">
          <a:xfrm>
            <a:off x="5218113" y="5013326"/>
            <a:ext cx="182806" cy="70532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endParaRPr lang="en-US" altLang="en-US" sz="2000" b="1">
              <a:effectLst>
                <a:outerShdw blurRad="38100" dist="38100" dir="2700000" algn="tl">
                  <a:srgbClr val="FFFFFF"/>
                </a:outerShdw>
              </a:effectLst>
              <a:latin typeface="Helvetica" panose="020B0604020202020204" pitchFamily="34" charset="0"/>
            </a:endParaRPr>
          </a:p>
          <a:p>
            <a:endParaRPr lang="en-US" altLang="en-US" sz="2000" b="1">
              <a:effectLst>
                <a:outerShdw blurRad="38100" dist="38100" dir="2700000" algn="tl">
                  <a:srgbClr val="FFFFFF"/>
                </a:outerShdw>
              </a:effectLst>
              <a:latin typeface="Helvetica" panose="020B0604020202020204" pitchFamily="34" charset="0"/>
            </a:endParaRPr>
          </a:p>
        </p:txBody>
      </p:sp>
      <p:sp>
        <p:nvSpPr>
          <p:cNvPr id="180240" name="Rectangle 16">
            <a:extLst>
              <a:ext uri="{FF2B5EF4-FFF2-40B4-BE49-F238E27FC236}">
                <a16:creationId xmlns:a16="http://schemas.microsoft.com/office/drawing/2014/main" id="{4A46BBF8-8EE2-4D24-BE72-33508F341055}"/>
              </a:ext>
            </a:extLst>
          </p:cNvPr>
          <p:cNvSpPr>
            <a:spLocks noChangeArrowheads="1"/>
          </p:cNvSpPr>
          <p:nvPr/>
        </p:nvSpPr>
        <p:spPr bwMode="auto">
          <a:xfrm>
            <a:off x="5205414" y="4848225"/>
            <a:ext cx="1381125" cy="6985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2000" b="1">
                <a:effectLst>
                  <a:outerShdw blurRad="38100" dist="38100" dir="2700000" algn="tl">
                    <a:srgbClr val="FFFFFF"/>
                  </a:outerShdw>
                </a:effectLst>
                <a:latin typeface="Helvetica" panose="020B0604020202020204" pitchFamily="34" charset="0"/>
              </a:rPr>
              <a:t>equations</a:t>
            </a:r>
          </a:p>
          <a:p>
            <a:endParaRPr lang="en-US" altLang="en-US" sz="2000" b="1">
              <a:effectLst>
                <a:outerShdw blurRad="38100" dist="38100" dir="2700000" algn="tl">
                  <a:srgbClr val="FFFFFF"/>
                </a:outerShdw>
              </a:effectLst>
              <a:latin typeface="Helvetica" panose="020B0604020202020204" pitchFamily="34" charset="0"/>
            </a:endParaRPr>
          </a:p>
        </p:txBody>
      </p:sp>
      <p:sp>
        <p:nvSpPr>
          <p:cNvPr id="180241" name="Rectangle 17">
            <a:extLst>
              <a:ext uri="{FF2B5EF4-FFF2-40B4-BE49-F238E27FC236}">
                <a16:creationId xmlns:a16="http://schemas.microsoft.com/office/drawing/2014/main" id="{7039244E-9415-9A5D-7702-7054710E3BCF}"/>
              </a:ext>
            </a:extLst>
          </p:cNvPr>
          <p:cNvSpPr>
            <a:spLocks noChangeArrowheads="1"/>
          </p:cNvSpPr>
          <p:nvPr/>
        </p:nvSpPr>
        <p:spPr bwMode="auto">
          <a:xfrm>
            <a:off x="5218113" y="5648326"/>
            <a:ext cx="182806" cy="705321"/>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endParaRPr lang="en-US" altLang="en-US" sz="2000" b="1">
              <a:effectLst>
                <a:outerShdw blurRad="38100" dist="38100" dir="2700000" algn="tl">
                  <a:srgbClr val="FFFFFF"/>
                </a:outerShdw>
              </a:effectLst>
              <a:latin typeface="Helvetica" panose="020B0604020202020204" pitchFamily="34" charset="0"/>
            </a:endParaRPr>
          </a:p>
          <a:p>
            <a:endParaRPr lang="en-US" altLang="en-US" sz="2000" b="1">
              <a:effectLst>
                <a:outerShdw blurRad="38100" dist="38100" dir="2700000" algn="tl">
                  <a:srgbClr val="FFFFFF"/>
                </a:outerShdw>
              </a:effectLst>
              <a:latin typeface="Helvetica" panose="020B0604020202020204" pitchFamily="34" charset="0"/>
            </a:endParaRPr>
          </a:p>
        </p:txBody>
      </p:sp>
      <p:sp>
        <p:nvSpPr>
          <p:cNvPr id="180242" name="Rectangle 18">
            <a:extLst>
              <a:ext uri="{FF2B5EF4-FFF2-40B4-BE49-F238E27FC236}">
                <a16:creationId xmlns:a16="http://schemas.microsoft.com/office/drawing/2014/main" id="{AC9F02FD-9A5A-ED45-15FC-57BE8FFBDF77}"/>
              </a:ext>
            </a:extLst>
          </p:cNvPr>
          <p:cNvSpPr>
            <a:spLocks noChangeArrowheads="1"/>
          </p:cNvSpPr>
          <p:nvPr/>
        </p:nvSpPr>
        <p:spPr bwMode="auto">
          <a:xfrm>
            <a:off x="5230813" y="5229225"/>
            <a:ext cx="914400" cy="6985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2000" b="1">
                <a:effectLst>
                  <a:outerShdw blurRad="38100" dist="38100" dir="2700000" algn="tl">
                    <a:srgbClr val="FFFFFF"/>
                  </a:outerShdw>
                </a:effectLst>
                <a:latin typeface="Helvetica" panose="020B0604020202020204" pitchFamily="34" charset="0"/>
              </a:rPr>
              <a:t>tables</a:t>
            </a:r>
          </a:p>
          <a:p>
            <a:endParaRPr lang="en-US" altLang="en-US" sz="2000" b="1">
              <a:effectLst>
                <a:outerShdw blurRad="38100" dist="38100" dir="2700000" algn="tl">
                  <a:srgbClr val="FFFFFF"/>
                </a:outerShdw>
              </a:effectLst>
              <a:latin typeface="Helvetica" panose="020B0604020202020204" pitchFamily="34" charset="0"/>
            </a:endParaRPr>
          </a:p>
        </p:txBody>
      </p:sp>
      <p:sp>
        <p:nvSpPr>
          <p:cNvPr id="180243" name="Rectangle 19">
            <a:extLst>
              <a:ext uri="{FF2B5EF4-FFF2-40B4-BE49-F238E27FC236}">
                <a16:creationId xmlns:a16="http://schemas.microsoft.com/office/drawing/2014/main" id="{B9810FC5-3521-C1C0-96AA-CDDB01CCA686}"/>
              </a:ext>
            </a:extLst>
          </p:cNvPr>
          <p:cNvSpPr>
            <a:spLocks noChangeArrowheads="1"/>
          </p:cNvSpPr>
          <p:nvPr/>
        </p:nvSpPr>
        <p:spPr bwMode="auto">
          <a:xfrm>
            <a:off x="5637213" y="5238750"/>
            <a:ext cx="182806" cy="643766"/>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endParaRPr lang="en-US" altLang="en-US" b="1">
              <a:effectLst>
                <a:outerShdw blurRad="38100" dist="38100" dir="2700000" algn="tl">
                  <a:srgbClr val="FFFFFF"/>
                </a:outerShdw>
              </a:effectLst>
              <a:latin typeface="Helvetica" panose="020B0604020202020204" pitchFamily="34" charset="0"/>
            </a:endParaRPr>
          </a:p>
          <a:p>
            <a:endParaRPr lang="en-US" altLang="en-US" b="1">
              <a:effectLst>
                <a:outerShdw blurRad="38100" dist="38100" dir="2700000" algn="tl">
                  <a:srgbClr val="FFFFFF"/>
                </a:outerShdw>
              </a:effectLst>
              <a:latin typeface="Helvetica" panose="020B0604020202020204" pitchFamily="34" charset="0"/>
            </a:endParaRPr>
          </a:p>
        </p:txBody>
      </p:sp>
      <p:sp>
        <p:nvSpPr>
          <p:cNvPr id="180244" name="Rectangle 20">
            <a:extLst>
              <a:ext uri="{FF2B5EF4-FFF2-40B4-BE49-F238E27FC236}">
                <a16:creationId xmlns:a16="http://schemas.microsoft.com/office/drawing/2014/main" id="{45F99AFD-200C-0E03-1F61-044C0CC80370}"/>
              </a:ext>
            </a:extLst>
          </p:cNvPr>
          <p:cNvSpPr>
            <a:spLocks noChangeArrowheads="1"/>
          </p:cNvSpPr>
          <p:nvPr/>
        </p:nvSpPr>
        <p:spPr bwMode="auto">
          <a:xfrm>
            <a:off x="5192713" y="5622925"/>
            <a:ext cx="2989262" cy="3937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2000" b="1">
                <a:effectLst>
                  <a:outerShdw blurRad="38100" dist="38100" dir="2700000" algn="tl">
                    <a:srgbClr val="FFFFFF"/>
                  </a:outerShdw>
                </a:effectLst>
                <a:latin typeface="Helvetica" panose="020B0604020202020204" pitchFamily="34" charset="0"/>
              </a:rPr>
              <a:t>diagrams and/or charts</a:t>
            </a:r>
          </a:p>
        </p:txBody>
      </p:sp>
      <p:grpSp>
        <p:nvGrpSpPr>
          <p:cNvPr id="180245" name="Group 21">
            <a:extLst>
              <a:ext uri="{FF2B5EF4-FFF2-40B4-BE49-F238E27FC236}">
                <a16:creationId xmlns:a16="http://schemas.microsoft.com/office/drawing/2014/main" id="{04EEA0F8-8832-0F6D-4012-7133EBBB991E}"/>
              </a:ext>
            </a:extLst>
          </p:cNvPr>
          <p:cNvGrpSpPr>
            <a:grpSpLocks/>
          </p:cNvGrpSpPr>
          <p:nvPr/>
        </p:nvGrpSpPr>
        <p:grpSpPr bwMode="auto">
          <a:xfrm>
            <a:off x="4921250" y="4224338"/>
            <a:ext cx="215900" cy="214312"/>
            <a:chOff x="1932" y="1837"/>
            <a:chExt cx="136" cy="120"/>
          </a:xfrm>
        </p:grpSpPr>
        <p:sp>
          <p:nvSpPr>
            <p:cNvPr id="180246" name="Rectangle 22">
              <a:extLst>
                <a:ext uri="{FF2B5EF4-FFF2-40B4-BE49-F238E27FC236}">
                  <a16:creationId xmlns:a16="http://schemas.microsoft.com/office/drawing/2014/main" id="{09E2FA0C-7E96-462F-E55E-D0681453CE9B}"/>
                </a:ext>
              </a:extLst>
            </p:cNvPr>
            <p:cNvSpPr>
              <a:spLocks noChangeArrowheads="1"/>
            </p:cNvSpPr>
            <p:nvPr/>
          </p:nvSpPr>
          <p:spPr bwMode="auto">
            <a:xfrm>
              <a:off x="1948" y="1858"/>
              <a:ext cx="120" cy="99"/>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0247" name="Rectangle 23">
              <a:extLst>
                <a:ext uri="{FF2B5EF4-FFF2-40B4-BE49-F238E27FC236}">
                  <a16:creationId xmlns:a16="http://schemas.microsoft.com/office/drawing/2014/main" id="{5265937F-8B32-5D00-D000-93D6A0B288B1}"/>
                </a:ext>
              </a:extLst>
            </p:cNvPr>
            <p:cNvSpPr>
              <a:spLocks noChangeArrowheads="1"/>
            </p:cNvSpPr>
            <p:nvPr/>
          </p:nvSpPr>
          <p:spPr bwMode="auto">
            <a:xfrm>
              <a:off x="1932" y="1837"/>
              <a:ext cx="120" cy="106"/>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grpSp>
      <p:grpSp>
        <p:nvGrpSpPr>
          <p:cNvPr id="180248" name="Group 24">
            <a:extLst>
              <a:ext uri="{FF2B5EF4-FFF2-40B4-BE49-F238E27FC236}">
                <a16:creationId xmlns:a16="http://schemas.microsoft.com/office/drawing/2014/main" id="{4D9090F7-0D28-1C43-4433-489EBD79C158}"/>
              </a:ext>
            </a:extLst>
          </p:cNvPr>
          <p:cNvGrpSpPr>
            <a:grpSpLocks/>
          </p:cNvGrpSpPr>
          <p:nvPr/>
        </p:nvGrpSpPr>
        <p:grpSpPr bwMode="auto">
          <a:xfrm>
            <a:off x="4921250" y="4616451"/>
            <a:ext cx="215900" cy="214313"/>
            <a:chOff x="1932" y="2057"/>
            <a:chExt cx="136" cy="120"/>
          </a:xfrm>
        </p:grpSpPr>
        <p:sp>
          <p:nvSpPr>
            <p:cNvPr id="180249" name="Rectangle 25">
              <a:extLst>
                <a:ext uri="{FF2B5EF4-FFF2-40B4-BE49-F238E27FC236}">
                  <a16:creationId xmlns:a16="http://schemas.microsoft.com/office/drawing/2014/main" id="{DACB56FD-8228-43D5-230E-F5FDF3B87AB8}"/>
                </a:ext>
              </a:extLst>
            </p:cNvPr>
            <p:cNvSpPr>
              <a:spLocks noChangeArrowheads="1"/>
            </p:cNvSpPr>
            <p:nvPr/>
          </p:nvSpPr>
          <p:spPr bwMode="auto">
            <a:xfrm>
              <a:off x="1948" y="2072"/>
              <a:ext cx="120" cy="105"/>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0250" name="Rectangle 26">
              <a:extLst>
                <a:ext uri="{FF2B5EF4-FFF2-40B4-BE49-F238E27FC236}">
                  <a16:creationId xmlns:a16="http://schemas.microsoft.com/office/drawing/2014/main" id="{E239A4A6-89BC-1521-FEFB-D88CECA77C6E}"/>
                </a:ext>
              </a:extLst>
            </p:cNvPr>
            <p:cNvSpPr>
              <a:spLocks noChangeArrowheads="1"/>
            </p:cNvSpPr>
            <p:nvPr/>
          </p:nvSpPr>
          <p:spPr bwMode="auto">
            <a:xfrm>
              <a:off x="1932" y="2057"/>
              <a:ext cx="120" cy="106"/>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grpSp>
      <p:grpSp>
        <p:nvGrpSpPr>
          <p:cNvPr id="180251" name="Group 27">
            <a:extLst>
              <a:ext uri="{FF2B5EF4-FFF2-40B4-BE49-F238E27FC236}">
                <a16:creationId xmlns:a16="http://schemas.microsoft.com/office/drawing/2014/main" id="{E131DF3D-49E1-D0D3-9B7F-BCB5D2E9592E}"/>
              </a:ext>
            </a:extLst>
          </p:cNvPr>
          <p:cNvGrpSpPr>
            <a:grpSpLocks/>
          </p:cNvGrpSpPr>
          <p:nvPr/>
        </p:nvGrpSpPr>
        <p:grpSpPr bwMode="auto">
          <a:xfrm>
            <a:off x="4921250" y="5011738"/>
            <a:ext cx="215900" cy="214312"/>
            <a:chOff x="1932" y="2278"/>
            <a:chExt cx="136" cy="120"/>
          </a:xfrm>
        </p:grpSpPr>
        <p:sp>
          <p:nvSpPr>
            <p:cNvPr id="180252" name="Rectangle 28">
              <a:extLst>
                <a:ext uri="{FF2B5EF4-FFF2-40B4-BE49-F238E27FC236}">
                  <a16:creationId xmlns:a16="http://schemas.microsoft.com/office/drawing/2014/main" id="{C90C1214-4A36-565D-8119-E2800048D7E6}"/>
                </a:ext>
              </a:extLst>
            </p:cNvPr>
            <p:cNvSpPr>
              <a:spLocks noChangeArrowheads="1"/>
            </p:cNvSpPr>
            <p:nvPr/>
          </p:nvSpPr>
          <p:spPr bwMode="auto">
            <a:xfrm>
              <a:off x="1948" y="2299"/>
              <a:ext cx="120" cy="99"/>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0253" name="Rectangle 29">
              <a:extLst>
                <a:ext uri="{FF2B5EF4-FFF2-40B4-BE49-F238E27FC236}">
                  <a16:creationId xmlns:a16="http://schemas.microsoft.com/office/drawing/2014/main" id="{2E76D3C7-2D18-E31C-31EC-5AB7461BC967}"/>
                </a:ext>
              </a:extLst>
            </p:cNvPr>
            <p:cNvSpPr>
              <a:spLocks noChangeArrowheads="1"/>
            </p:cNvSpPr>
            <p:nvPr/>
          </p:nvSpPr>
          <p:spPr bwMode="auto">
            <a:xfrm>
              <a:off x="1932" y="2278"/>
              <a:ext cx="120" cy="106"/>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grpSp>
      <p:grpSp>
        <p:nvGrpSpPr>
          <p:cNvPr id="180254" name="Group 30">
            <a:extLst>
              <a:ext uri="{FF2B5EF4-FFF2-40B4-BE49-F238E27FC236}">
                <a16:creationId xmlns:a16="http://schemas.microsoft.com/office/drawing/2014/main" id="{B54F9075-29C5-5799-0114-6BD1C4AE8BA0}"/>
              </a:ext>
            </a:extLst>
          </p:cNvPr>
          <p:cNvGrpSpPr>
            <a:grpSpLocks/>
          </p:cNvGrpSpPr>
          <p:nvPr/>
        </p:nvGrpSpPr>
        <p:grpSpPr bwMode="auto">
          <a:xfrm>
            <a:off x="4921250" y="5786438"/>
            <a:ext cx="215900" cy="214312"/>
            <a:chOff x="1932" y="2712"/>
            <a:chExt cx="136" cy="120"/>
          </a:xfrm>
        </p:grpSpPr>
        <p:sp>
          <p:nvSpPr>
            <p:cNvPr id="180255" name="Rectangle 31">
              <a:extLst>
                <a:ext uri="{FF2B5EF4-FFF2-40B4-BE49-F238E27FC236}">
                  <a16:creationId xmlns:a16="http://schemas.microsoft.com/office/drawing/2014/main" id="{0FE674A3-6C1F-D3F5-F484-852B0BCA87F1}"/>
                </a:ext>
              </a:extLst>
            </p:cNvPr>
            <p:cNvSpPr>
              <a:spLocks noChangeArrowheads="1"/>
            </p:cNvSpPr>
            <p:nvPr/>
          </p:nvSpPr>
          <p:spPr bwMode="auto">
            <a:xfrm>
              <a:off x="1948" y="2733"/>
              <a:ext cx="120" cy="99"/>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0256" name="Rectangle 32">
              <a:extLst>
                <a:ext uri="{FF2B5EF4-FFF2-40B4-BE49-F238E27FC236}">
                  <a16:creationId xmlns:a16="http://schemas.microsoft.com/office/drawing/2014/main" id="{CCFA50B4-33DA-A2E3-89D5-5F58D71D96E4}"/>
                </a:ext>
              </a:extLst>
            </p:cNvPr>
            <p:cNvSpPr>
              <a:spLocks noChangeArrowheads="1"/>
            </p:cNvSpPr>
            <p:nvPr/>
          </p:nvSpPr>
          <p:spPr bwMode="auto">
            <a:xfrm>
              <a:off x="1932" y="2712"/>
              <a:ext cx="120" cy="105"/>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grpSp>
      <p:sp>
        <p:nvSpPr>
          <p:cNvPr id="180257" name="Line 33">
            <a:extLst>
              <a:ext uri="{FF2B5EF4-FFF2-40B4-BE49-F238E27FC236}">
                <a16:creationId xmlns:a16="http://schemas.microsoft.com/office/drawing/2014/main" id="{E2DF1244-22AE-8594-FE44-151DEF4A9862}"/>
              </a:ext>
            </a:extLst>
          </p:cNvPr>
          <p:cNvSpPr>
            <a:spLocks noChangeShapeType="1"/>
          </p:cNvSpPr>
          <p:nvPr/>
        </p:nvSpPr>
        <p:spPr bwMode="auto">
          <a:xfrm>
            <a:off x="4419600" y="2593975"/>
            <a:ext cx="10033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0258" name="Line 34">
            <a:extLst>
              <a:ext uri="{FF2B5EF4-FFF2-40B4-BE49-F238E27FC236}">
                <a16:creationId xmlns:a16="http://schemas.microsoft.com/office/drawing/2014/main" id="{9D649B07-4E58-23E0-0B14-CFA0529B4FCF}"/>
              </a:ext>
            </a:extLst>
          </p:cNvPr>
          <p:cNvSpPr>
            <a:spLocks noChangeShapeType="1"/>
          </p:cNvSpPr>
          <p:nvPr/>
        </p:nvSpPr>
        <p:spPr bwMode="auto">
          <a:xfrm>
            <a:off x="6959600" y="2593975"/>
            <a:ext cx="10033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0259" name="Rectangle 35">
            <a:extLst>
              <a:ext uri="{FF2B5EF4-FFF2-40B4-BE49-F238E27FC236}">
                <a16:creationId xmlns:a16="http://schemas.microsoft.com/office/drawing/2014/main" id="{8F1A359D-BA45-84CE-4CED-23226579638B}"/>
              </a:ext>
            </a:extLst>
          </p:cNvPr>
          <p:cNvSpPr>
            <a:spLocks noChangeArrowheads="1"/>
          </p:cNvSpPr>
          <p:nvPr/>
        </p:nvSpPr>
        <p:spPr bwMode="auto">
          <a:xfrm>
            <a:off x="5611813" y="2286001"/>
            <a:ext cx="847988"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rPr>
              <a:t>bubble</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a:extLst>
              <a:ext uri="{FF2B5EF4-FFF2-40B4-BE49-F238E27FC236}">
                <a16:creationId xmlns:a16="http://schemas.microsoft.com/office/drawing/2014/main" id="{91BAB1AD-9AD3-48E8-5F12-9A11EA2A8522}"/>
              </a:ext>
            </a:extLst>
          </p:cNvPr>
          <p:cNvSpPr>
            <a:spLocks noGrp="1" noChangeArrowheads="1"/>
          </p:cNvSpPr>
          <p:nvPr>
            <p:ph type="title"/>
          </p:nvPr>
        </p:nvSpPr>
        <p:spPr>
          <a:xfrm>
            <a:off x="2667001" y="1143001"/>
            <a:ext cx="6011863" cy="633413"/>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7" tIns="44450" rIns="90487" bIns="44450" rtlCol="0" anchor="ctr">
            <a:normAutofit fontScale="90000"/>
          </a:bodyPr>
          <a:lstStyle/>
          <a:p>
            <a:r>
              <a:rPr lang="en-US" altLang="en-US"/>
              <a:t>DFDs: A Look Ahead</a:t>
            </a:r>
          </a:p>
        </p:txBody>
      </p:sp>
      <p:sp>
        <p:nvSpPr>
          <p:cNvPr id="2" name="Footer Placeholder 3">
            <a:extLst>
              <a:ext uri="{FF2B5EF4-FFF2-40B4-BE49-F238E27FC236}">
                <a16:creationId xmlns:a16="http://schemas.microsoft.com/office/drawing/2014/main" id="{6F8BEA73-0DF8-3F6F-7CE6-503BA608AD7E}"/>
              </a:ext>
            </a:extLst>
          </p:cNvPr>
          <p:cNvSpPr>
            <a:spLocks noGrp="1"/>
          </p:cNvSpPr>
          <p:nvPr>
            <p:ph type="ftr" sz="quarter" idx="11"/>
          </p:nvPr>
        </p:nvSpPr>
        <p:spPr/>
        <p:txBody>
          <a:bodyPr/>
          <a:lstStyle/>
          <a:p>
            <a:r>
              <a:rPr lang="en-US" altLang="en-US"/>
              <a:t>These slides are designed to accompany </a:t>
            </a:r>
            <a:r>
              <a:rPr lang="en-US" altLang="en-US" i="1"/>
              <a:t>Software Engineering: A Practitioner’s Approach, 7/e </a:t>
            </a:r>
            <a:r>
              <a:rPr lang="en-US" altLang="en-US"/>
              <a:t>(McGraw-Hill 2009). Slides copyright 2009 by Roger Pressman.</a:t>
            </a:r>
          </a:p>
        </p:txBody>
      </p:sp>
      <p:sp>
        <p:nvSpPr>
          <p:cNvPr id="3" name="Slide Number Placeholder 4">
            <a:extLst>
              <a:ext uri="{FF2B5EF4-FFF2-40B4-BE49-F238E27FC236}">
                <a16:creationId xmlns:a16="http://schemas.microsoft.com/office/drawing/2014/main" id="{616B2BEB-9EFE-34BE-08F2-F298DCE68CA9}"/>
              </a:ext>
            </a:extLst>
          </p:cNvPr>
          <p:cNvSpPr>
            <a:spLocks noGrp="1"/>
          </p:cNvSpPr>
          <p:nvPr>
            <p:ph type="sldNum" sz="quarter" idx="12"/>
          </p:nvPr>
        </p:nvSpPr>
        <p:spPr/>
        <p:txBody>
          <a:bodyPr/>
          <a:lstStyle/>
          <a:p>
            <a:fld id="{D7ADB5E3-80A0-4CE4-A251-92DC50AC2131}" type="slidenum">
              <a:rPr lang="en-US" altLang="en-US"/>
              <a:pPr/>
              <a:t>43</a:t>
            </a:fld>
            <a:endParaRPr lang="en-US" altLang="en-US"/>
          </a:p>
        </p:txBody>
      </p:sp>
      <p:sp>
        <p:nvSpPr>
          <p:cNvPr id="181250" name="Arc 2">
            <a:extLst>
              <a:ext uri="{FF2B5EF4-FFF2-40B4-BE49-F238E27FC236}">
                <a16:creationId xmlns:a16="http://schemas.microsoft.com/office/drawing/2014/main" id="{BACBAD99-3C1D-8CB5-916F-E6D94CE93081}"/>
              </a:ext>
            </a:extLst>
          </p:cNvPr>
          <p:cNvSpPr>
            <a:spLocks/>
          </p:cNvSpPr>
          <p:nvPr/>
        </p:nvSpPr>
        <p:spPr bwMode="auto">
          <a:xfrm>
            <a:off x="7378700" y="2697164"/>
            <a:ext cx="825500" cy="167163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76200" cap="rnd">
            <a:solidFill>
              <a:schemeClr val="tx1"/>
            </a:solidFill>
            <a:round/>
            <a:headEnd/>
            <a:tailEnd type="triangle" w="med" len="med"/>
          </a:ln>
          <a:effectLst>
            <a:outerShdw dist="107763" dir="2700000" algn="ctr" rotWithShape="0">
              <a:schemeClr val="bg2"/>
            </a:outerShdw>
          </a:effectLst>
          <a:extLst>
            <a:ext uri="{909E8E84-426E-40DD-AFC4-6F175D3DCCD1}">
              <a14:hiddenFill xmlns:a14="http://schemas.microsoft.com/office/drawing/2010/main">
                <a:solidFill>
                  <a:schemeClr val="accent2"/>
                </a:solidFill>
              </a14:hiddenFill>
            </a:ext>
          </a:extLst>
        </p:spPr>
        <p:txBody>
          <a:bodyPr wrap="none" anchor="ctr"/>
          <a:lstStyle/>
          <a:p>
            <a:endParaRPr lang="en-AU"/>
          </a:p>
        </p:txBody>
      </p:sp>
      <p:sp>
        <p:nvSpPr>
          <p:cNvPr id="181251" name="Rectangle 3">
            <a:extLst>
              <a:ext uri="{FF2B5EF4-FFF2-40B4-BE49-F238E27FC236}">
                <a16:creationId xmlns:a16="http://schemas.microsoft.com/office/drawing/2014/main" id="{DC4D0CD1-D224-5866-2A64-3EF154AAB87B}"/>
              </a:ext>
            </a:extLst>
          </p:cNvPr>
          <p:cNvSpPr>
            <a:spLocks noChangeArrowheads="1"/>
          </p:cNvSpPr>
          <p:nvPr/>
        </p:nvSpPr>
        <p:spPr bwMode="auto">
          <a:xfrm>
            <a:off x="6818313" y="3127375"/>
            <a:ext cx="2753060" cy="8284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sz="4800" b="1" i="1">
                <a:solidFill>
                  <a:schemeClr val="folHlink"/>
                </a:solidFill>
                <a:effectLst>
                  <a:outerShdw blurRad="38100" dist="38100" dir="2700000" algn="tl">
                    <a:srgbClr val="000000"/>
                  </a:outerShdw>
                </a:effectLst>
              </a:rPr>
              <a:t>Maps into</a:t>
            </a:r>
          </a:p>
        </p:txBody>
      </p:sp>
      <p:sp>
        <p:nvSpPr>
          <p:cNvPr id="181253" name="Oval 5">
            <a:extLst>
              <a:ext uri="{FF2B5EF4-FFF2-40B4-BE49-F238E27FC236}">
                <a16:creationId xmlns:a16="http://schemas.microsoft.com/office/drawing/2014/main" id="{A60152EC-EA72-2051-FD93-7208E28984AE}"/>
              </a:ext>
            </a:extLst>
          </p:cNvPr>
          <p:cNvSpPr>
            <a:spLocks noChangeArrowheads="1"/>
          </p:cNvSpPr>
          <p:nvPr/>
        </p:nvSpPr>
        <p:spPr bwMode="auto">
          <a:xfrm>
            <a:off x="4343400" y="2336801"/>
            <a:ext cx="431800" cy="428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81254" name="Oval 6">
            <a:extLst>
              <a:ext uri="{FF2B5EF4-FFF2-40B4-BE49-F238E27FC236}">
                <a16:creationId xmlns:a16="http://schemas.microsoft.com/office/drawing/2014/main" id="{9DC4C743-B0F2-C29C-2F4E-6FF4FD68A982}"/>
              </a:ext>
            </a:extLst>
          </p:cNvPr>
          <p:cNvSpPr>
            <a:spLocks noChangeArrowheads="1"/>
          </p:cNvSpPr>
          <p:nvPr/>
        </p:nvSpPr>
        <p:spPr bwMode="auto">
          <a:xfrm>
            <a:off x="5105400" y="2082801"/>
            <a:ext cx="431800" cy="428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81255" name="Oval 7">
            <a:extLst>
              <a:ext uri="{FF2B5EF4-FFF2-40B4-BE49-F238E27FC236}">
                <a16:creationId xmlns:a16="http://schemas.microsoft.com/office/drawing/2014/main" id="{A70E9C26-08FB-EAF7-FA26-A481090936D1}"/>
              </a:ext>
            </a:extLst>
          </p:cNvPr>
          <p:cNvSpPr>
            <a:spLocks noChangeArrowheads="1"/>
          </p:cNvSpPr>
          <p:nvPr/>
        </p:nvSpPr>
        <p:spPr bwMode="auto">
          <a:xfrm>
            <a:off x="5892800" y="1905001"/>
            <a:ext cx="431800" cy="428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81256" name="Oval 8">
            <a:extLst>
              <a:ext uri="{FF2B5EF4-FFF2-40B4-BE49-F238E27FC236}">
                <a16:creationId xmlns:a16="http://schemas.microsoft.com/office/drawing/2014/main" id="{B47E6BEB-B597-628D-DA6A-799CE8E2D28D}"/>
              </a:ext>
            </a:extLst>
          </p:cNvPr>
          <p:cNvSpPr>
            <a:spLocks noChangeArrowheads="1"/>
          </p:cNvSpPr>
          <p:nvPr/>
        </p:nvSpPr>
        <p:spPr bwMode="auto">
          <a:xfrm>
            <a:off x="5676900" y="2578101"/>
            <a:ext cx="431800" cy="428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81257" name="Oval 9">
            <a:extLst>
              <a:ext uri="{FF2B5EF4-FFF2-40B4-BE49-F238E27FC236}">
                <a16:creationId xmlns:a16="http://schemas.microsoft.com/office/drawing/2014/main" id="{F01AB979-E8C9-4F07-26FD-2DA32490F72D}"/>
              </a:ext>
            </a:extLst>
          </p:cNvPr>
          <p:cNvSpPr>
            <a:spLocks noChangeArrowheads="1"/>
          </p:cNvSpPr>
          <p:nvPr/>
        </p:nvSpPr>
        <p:spPr bwMode="auto">
          <a:xfrm>
            <a:off x="6235700" y="3187701"/>
            <a:ext cx="431800" cy="428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81258" name="Oval 10">
            <a:extLst>
              <a:ext uri="{FF2B5EF4-FFF2-40B4-BE49-F238E27FC236}">
                <a16:creationId xmlns:a16="http://schemas.microsoft.com/office/drawing/2014/main" id="{979818EC-CD29-E444-A847-E43F30AD88D9}"/>
              </a:ext>
            </a:extLst>
          </p:cNvPr>
          <p:cNvSpPr>
            <a:spLocks noChangeArrowheads="1"/>
          </p:cNvSpPr>
          <p:nvPr/>
        </p:nvSpPr>
        <p:spPr bwMode="auto">
          <a:xfrm>
            <a:off x="6705600" y="1943101"/>
            <a:ext cx="431800" cy="428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81259" name="Line 11">
            <a:extLst>
              <a:ext uri="{FF2B5EF4-FFF2-40B4-BE49-F238E27FC236}">
                <a16:creationId xmlns:a16="http://schemas.microsoft.com/office/drawing/2014/main" id="{DA87EA87-7058-C418-7799-8960BB94D9CA}"/>
              </a:ext>
            </a:extLst>
          </p:cNvPr>
          <p:cNvSpPr>
            <a:spLocks noChangeShapeType="1"/>
          </p:cNvSpPr>
          <p:nvPr/>
        </p:nvSpPr>
        <p:spPr bwMode="auto">
          <a:xfrm flipV="1">
            <a:off x="4013200" y="2665413"/>
            <a:ext cx="304800" cy="165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60" name="Line 12">
            <a:extLst>
              <a:ext uri="{FF2B5EF4-FFF2-40B4-BE49-F238E27FC236}">
                <a16:creationId xmlns:a16="http://schemas.microsoft.com/office/drawing/2014/main" id="{83D7C953-47AB-B58C-0795-4FF87E11B3ED}"/>
              </a:ext>
            </a:extLst>
          </p:cNvPr>
          <p:cNvSpPr>
            <a:spLocks noChangeShapeType="1"/>
          </p:cNvSpPr>
          <p:nvPr/>
        </p:nvSpPr>
        <p:spPr bwMode="auto">
          <a:xfrm flipV="1">
            <a:off x="4762500" y="2335213"/>
            <a:ext cx="304800" cy="165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61" name="Line 13">
            <a:extLst>
              <a:ext uri="{FF2B5EF4-FFF2-40B4-BE49-F238E27FC236}">
                <a16:creationId xmlns:a16="http://schemas.microsoft.com/office/drawing/2014/main" id="{DD2281C9-89C9-11BB-971C-E0F625CB3CD4}"/>
              </a:ext>
            </a:extLst>
          </p:cNvPr>
          <p:cNvSpPr>
            <a:spLocks noChangeShapeType="1"/>
          </p:cNvSpPr>
          <p:nvPr/>
        </p:nvSpPr>
        <p:spPr bwMode="auto">
          <a:xfrm flipV="1">
            <a:off x="5524500" y="2133601"/>
            <a:ext cx="317500" cy="8731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62" name="Line 14">
            <a:extLst>
              <a:ext uri="{FF2B5EF4-FFF2-40B4-BE49-F238E27FC236}">
                <a16:creationId xmlns:a16="http://schemas.microsoft.com/office/drawing/2014/main" id="{970A48C3-2ADF-B715-17BB-4B6802444577}"/>
              </a:ext>
            </a:extLst>
          </p:cNvPr>
          <p:cNvSpPr>
            <a:spLocks noChangeShapeType="1"/>
          </p:cNvSpPr>
          <p:nvPr/>
        </p:nvSpPr>
        <p:spPr bwMode="auto">
          <a:xfrm>
            <a:off x="6324600" y="2133601"/>
            <a:ext cx="330200" cy="1111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63" name="Line 15">
            <a:extLst>
              <a:ext uri="{FF2B5EF4-FFF2-40B4-BE49-F238E27FC236}">
                <a16:creationId xmlns:a16="http://schemas.microsoft.com/office/drawing/2014/main" id="{7D210131-7CD4-52C5-C0DC-DEA573F980A3}"/>
              </a:ext>
            </a:extLst>
          </p:cNvPr>
          <p:cNvSpPr>
            <a:spLocks noChangeShapeType="1"/>
          </p:cNvSpPr>
          <p:nvPr/>
        </p:nvSpPr>
        <p:spPr bwMode="auto">
          <a:xfrm>
            <a:off x="7137400" y="2208213"/>
            <a:ext cx="330200" cy="127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64" name="Line 16">
            <a:extLst>
              <a:ext uri="{FF2B5EF4-FFF2-40B4-BE49-F238E27FC236}">
                <a16:creationId xmlns:a16="http://schemas.microsoft.com/office/drawing/2014/main" id="{22531BAF-A1B4-666D-D105-77C7D6A13147}"/>
              </a:ext>
            </a:extLst>
          </p:cNvPr>
          <p:cNvSpPr>
            <a:spLocks noChangeShapeType="1"/>
          </p:cNvSpPr>
          <p:nvPr/>
        </p:nvSpPr>
        <p:spPr bwMode="auto">
          <a:xfrm>
            <a:off x="5422900" y="2527301"/>
            <a:ext cx="228600" cy="1492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65" name="Oval 17">
            <a:extLst>
              <a:ext uri="{FF2B5EF4-FFF2-40B4-BE49-F238E27FC236}">
                <a16:creationId xmlns:a16="http://schemas.microsoft.com/office/drawing/2014/main" id="{7BEE88B3-FA9C-61B1-49E5-8467999107F2}"/>
              </a:ext>
            </a:extLst>
          </p:cNvPr>
          <p:cNvSpPr>
            <a:spLocks noChangeArrowheads="1"/>
          </p:cNvSpPr>
          <p:nvPr/>
        </p:nvSpPr>
        <p:spPr bwMode="auto">
          <a:xfrm>
            <a:off x="6604000" y="2654301"/>
            <a:ext cx="431800" cy="428625"/>
          </a:xfrm>
          <a:prstGeom prst="ellipse">
            <a:avLst/>
          </a:prstGeom>
          <a:solidFill>
            <a:schemeClr val="folHlink"/>
          </a:solidFill>
          <a:ln w="25400">
            <a:solidFill>
              <a:schemeClr val="tx1"/>
            </a:solidFill>
            <a:round/>
            <a:headEnd/>
            <a:tailEnd/>
          </a:ln>
          <a:effectLst>
            <a:outerShdw dist="107763" dir="2700000" algn="ctr" rotWithShape="0">
              <a:schemeClr val="bg2"/>
            </a:outerShdw>
          </a:effectLst>
        </p:spPr>
        <p:txBody>
          <a:bodyPr wrap="none" anchor="ctr"/>
          <a:lstStyle/>
          <a:p>
            <a:endParaRPr lang="en-AU"/>
          </a:p>
        </p:txBody>
      </p:sp>
      <p:sp>
        <p:nvSpPr>
          <p:cNvPr id="181266" name="Line 18">
            <a:extLst>
              <a:ext uri="{FF2B5EF4-FFF2-40B4-BE49-F238E27FC236}">
                <a16:creationId xmlns:a16="http://schemas.microsoft.com/office/drawing/2014/main" id="{38DBED7E-8460-C4DE-55D1-ABD2A93BD7E3}"/>
              </a:ext>
            </a:extLst>
          </p:cNvPr>
          <p:cNvSpPr>
            <a:spLocks noChangeShapeType="1"/>
          </p:cNvSpPr>
          <p:nvPr/>
        </p:nvSpPr>
        <p:spPr bwMode="auto">
          <a:xfrm>
            <a:off x="6019800" y="2971801"/>
            <a:ext cx="228600" cy="2127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67" name="Line 19">
            <a:extLst>
              <a:ext uri="{FF2B5EF4-FFF2-40B4-BE49-F238E27FC236}">
                <a16:creationId xmlns:a16="http://schemas.microsoft.com/office/drawing/2014/main" id="{5BCBF392-07CC-04F0-DED1-7E79AF8AF1C6}"/>
              </a:ext>
            </a:extLst>
          </p:cNvPr>
          <p:cNvSpPr>
            <a:spLocks noChangeShapeType="1"/>
          </p:cNvSpPr>
          <p:nvPr/>
        </p:nvSpPr>
        <p:spPr bwMode="auto">
          <a:xfrm>
            <a:off x="6616700" y="3581401"/>
            <a:ext cx="228600" cy="2127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68" name="Line 20">
            <a:extLst>
              <a:ext uri="{FF2B5EF4-FFF2-40B4-BE49-F238E27FC236}">
                <a16:creationId xmlns:a16="http://schemas.microsoft.com/office/drawing/2014/main" id="{7456C036-C719-6F9C-0FBF-6549AF2CE2DC}"/>
              </a:ext>
            </a:extLst>
          </p:cNvPr>
          <p:cNvSpPr>
            <a:spLocks noChangeShapeType="1"/>
          </p:cNvSpPr>
          <p:nvPr/>
        </p:nvSpPr>
        <p:spPr bwMode="auto">
          <a:xfrm flipV="1">
            <a:off x="7048500" y="2881313"/>
            <a:ext cx="304800" cy="127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69" name="Line 21">
            <a:extLst>
              <a:ext uri="{FF2B5EF4-FFF2-40B4-BE49-F238E27FC236}">
                <a16:creationId xmlns:a16="http://schemas.microsoft.com/office/drawing/2014/main" id="{2A21CFF8-F865-C3CC-8B86-CCDEF657F015}"/>
              </a:ext>
            </a:extLst>
          </p:cNvPr>
          <p:cNvSpPr>
            <a:spLocks noChangeShapeType="1"/>
          </p:cNvSpPr>
          <p:nvPr/>
        </p:nvSpPr>
        <p:spPr bwMode="auto">
          <a:xfrm>
            <a:off x="6108700" y="2833689"/>
            <a:ext cx="431800" cy="2063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en-AU"/>
          </a:p>
        </p:txBody>
      </p:sp>
      <p:sp>
        <p:nvSpPr>
          <p:cNvPr id="181270" name="Rectangle 22">
            <a:extLst>
              <a:ext uri="{FF2B5EF4-FFF2-40B4-BE49-F238E27FC236}">
                <a16:creationId xmlns:a16="http://schemas.microsoft.com/office/drawing/2014/main" id="{A8F8A665-E9AF-9D2A-8D3D-59565F3B281A}"/>
              </a:ext>
            </a:extLst>
          </p:cNvPr>
          <p:cNvSpPr>
            <a:spLocks noChangeArrowheads="1"/>
          </p:cNvSpPr>
          <p:nvPr/>
        </p:nvSpPr>
        <p:spPr bwMode="auto">
          <a:xfrm>
            <a:off x="7975600" y="4419601"/>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71" name="Rectangle 23">
            <a:extLst>
              <a:ext uri="{FF2B5EF4-FFF2-40B4-BE49-F238E27FC236}">
                <a16:creationId xmlns:a16="http://schemas.microsoft.com/office/drawing/2014/main" id="{C9592809-6E2A-0D6E-2A2C-1E01959514D4}"/>
              </a:ext>
            </a:extLst>
          </p:cNvPr>
          <p:cNvSpPr>
            <a:spLocks noChangeArrowheads="1"/>
          </p:cNvSpPr>
          <p:nvPr/>
        </p:nvSpPr>
        <p:spPr bwMode="auto">
          <a:xfrm>
            <a:off x="7340600" y="4891089"/>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72" name="Rectangle 24">
            <a:extLst>
              <a:ext uri="{FF2B5EF4-FFF2-40B4-BE49-F238E27FC236}">
                <a16:creationId xmlns:a16="http://schemas.microsoft.com/office/drawing/2014/main" id="{E988F64B-F7E1-A19E-CE88-6CF99684812A}"/>
              </a:ext>
            </a:extLst>
          </p:cNvPr>
          <p:cNvSpPr>
            <a:spLocks noChangeArrowheads="1"/>
          </p:cNvSpPr>
          <p:nvPr/>
        </p:nvSpPr>
        <p:spPr bwMode="auto">
          <a:xfrm>
            <a:off x="8001000" y="4891089"/>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73" name="Rectangle 25">
            <a:extLst>
              <a:ext uri="{FF2B5EF4-FFF2-40B4-BE49-F238E27FC236}">
                <a16:creationId xmlns:a16="http://schemas.microsoft.com/office/drawing/2014/main" id="{A4F87E09-EAF9-888B-E0C4-927077E108A7}"/>
              </a:ext>
            </a:extLst>
          </p:cNvPr>
          <p:cNvSpPr>
            <a:spLocks noChangeArrowheads="1"/>
          </p:cNvSpPr>
          <p:nvPr/>
        </p:nvSpPr>
        <p:spPr bwMode="auto">
          <a:xfrm>
            <a:off x="8610600" y="4891089"/>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74" name="Rectangle 26">
            <a:extLst>
              <a:ext uri="{FF2B5EF4-FFF2-40B4-BE49-F238E27FC236}">
                <a16:creationId xmlns:a16="http://schemas.microsoft.com/office/drawing/2014/main" id="{519579D9-7A56-C991-50C4-09CD86C251F5}"/>
              </a:ext>
            </a:extLst>
          </p:cNvPr>
          <p:cNvSpPr>
            <a:spLocks noChangeArrowheads="1"/>
          </p:cNvSpPr>
          <p:nvPr/>
        </p:nvSpPr>
        <p:spPr bwMode="auto">
          <a:xfrm>
            <a:off x="6591300" y="5511801"/>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75" name="Rectangle 27">
            <a:extLst>
              <a:ext uri="{FF2B5EF4-FFF2-40B4-BE49-F238E27FC236}">
                <a16:creationId xmlns:a16="http://schemas.microsoft.com/office/drawing/2014/main" id="{D3C46369-1597-E8ED-E9D5-3CCDE9568B75}"/>
              </a:ext>
            </a:extLst>
          </p:cNvPr>
          <p:cNvSpPr>
            <a:spLocks noChangeArrowheads="1"/>
          </p:cNvSpPr>
          <p:nvPr/>
        </p:nvSpPr>
        <p:spPr bwMode="auto">
          <a:xfrm>
            <a:off x="7150100" y="5511801"/>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76" name="Rectangle 28">
            <a:extLst>
              <a:ext uri="{FF2B5EF4-FFF2-40B4-BE49-F238E27FC236}">
                <a16:creationId xmlns:a16="http://schemas.microsoft.com/office/drawing/2014/main" id="{1C49C809-3460-0709-C80F-AA01B7A058EA}"/>
              </a:ext>
            </a:extLst>
          </p:cNvPr>
          <p:cNvSpPr>
            <a:spLocks noChangeArrowheads="1"/>
          </p:cNvSpPr>
          <p:nvPr/>
        </p:nvSpPr>
        <p:spPr bwMode="auto">
          <a:xfrm>
            <a:off x="7708900" y="5511801"/>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77" name="Rectangle 29">
            <a:extLst>
              <a:ext uri="{FF2B5EF4-FFF2-40B4-BE49-F238E27FC236}">
                <a16:creationId xmlns:a16="http://schemas.microsoft.com/office/drawing/2014/main" id="{1CA3217B-8606-01CF-9EB8-5E04392C2D0F}"/>
              </a:ext>
            </a:extLst>
          </p:cNvPr>
          <p:cNvSpPr>
            <a:spLocks noChangeArrowheads="1"/>
          </p:cNvSpPr>
          <p:nvPr/>
        </p:nvSpPr>
        <p:spPr bwMode="auto">
          <a:xfrm>
            <a:off x="8267700" y="5511801"/>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78" name="Rectangle 30">
            <a:extLst>
              <a:ext uri="{FF2B5EF4-FFF2-40B4-BE49-F238E27FC236}">
                <a16:creationId xmlns:a16="http://schemas.microsoft.com/office/drawing/2014/main" id="{BE61ACCB-4B60-2640-0666-95EE3F06574A}"/>
              </a:ext>
            </a:extLst>
          </p:cNvPr>
          <p:cNvSpPr>
            <a:spLocks noChangeArrowheads="1"/>
          </p:cNvSpPr>
          <p:nvPr/>
        </p:nvSpPr>
        <p:spPr bwMode="auto">
          <a:xfrm>
            <a:off x="8826500" y="5511801"/>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79" name="Rectangle 31">
            <a:extLst>
              <a:ext uri="{FF2B5EF4-FFF2-40B4-BE49-F238E27FC236}">
                <a16:creationId xmlns:a16="http://schemas.microsoft.com/office/drawing/2014/main" id="{6DEB5B4E-D10D-155B-0CE6-5244CFD4E95C}"/>
              </a:ext>
            </a:extLst>
          </p:cNvPr>
          <p:cNvSpPr>
            <a:spLocks noChangeArrowheads="1"/>
          </p:cNvSpPr>
          <p:nvPr/>
        </p:nvSpPr>
        <p:spPr bwMode="auto">
          <a:xfrm>
            <a:off x="9385300" y="5511801"/>
            <a:ext cx="469900" cy="314325"/>
          </a:xfrm>
          <a:prstGeom prst="rect">
            <a:avLst/>
          </a:prstGeom>
          <a:solidFill>
            <a:schemeClr val="tx2"/>
          </a:solidFill>
          <a:ln w="25400">
            <a:solidFill>
              <a:schemeClr val="tx1"/>
            </a:solidFill>
            <a:miter lim="800000"/>
            <a:headEnd/>
            <a:tailEnd/>
          </a:ln>
          <a:effectLst>
            <a:outerShdw dist="107763" dir="2700000" algn="ctr" rotWithShape="0">
              <a:schemeClr val="bg2"/>
            </a:outerShdw>
          </a:effectLst>
        </p:spPr>
        <p:txBody>
          <a:bodyPr wrap="none" anchor="ctr"/>
          <a:lstStyle/>
          <a:p>
            <a:endParaRPr lang="en-AU"/>
          </a:p>
        </p:txBody>
      </p:sp>
      <p:sp>
        <p:nvSpPr>
          <p:cNvPr id="181280" name="Rectangle 32">
            <a:extLst>
              <a:ext uri="{FF2B5EF4-FFF2-40B4-BE49-F238E27FC236}">
                <a16:creationId xmlns:a16="http://schemas.microsoft.com/office/drawing/2014/main" id="{D9444072-93E0-3890-FD79-6134430F838A}"/>
              </a:ext>
            </a:extLst>
          </p:cNvPr>
          <p:cNvSpPr>
            <a:spLocks noChangeArrowheads="1"/>
          </p:cNvSpPr>
          <p:nvPr/>
        </p:nvSpPr>
        <p:spPr bwMode="auto">
          <a:xfrm>
            <a:off x="3363913" y="3024189"/>
            <a:ext cx="1837040"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latin typeface="Helvetica" panose="020B0604020202020204" pitchFamily="34" charset="0"/>
              </a:rPr>
              <a:t>analysis model</a:t>
            </a:r>
          </a:p>
        </p:txBody>
      </p:sp>
      <p:sp>
        <p:nvSpPr>
          <p:cNvPr id="181281" name="Rectangle 33">
            <a:extLst>
              <a:ext uri="{FF2B5EF4-FFF2-40B4-BE49-F238E27FC236}">
                <a16:creationId xmlns:a16="http://schemas.microsoft.com/office/drawing/2014/main" id="{6E610C71-1402-063E-4CCB-D2E48F9A3397}"/>
              </a:ext>
            </a:extLst>
          </p:cNvPr>
          <p:cNvSpPr>
            <a:spLocks noChangeArrowheads="1"/>
          </p:cNvSpPr>
          <p:nvPr/>
        </p:nvSpPr>
        <p:spPr bwMode="auto">
          <a:xfrm>
            <a:off x="5281613" y="4395789"/>
            <a:ext cx="1670328" cy="36676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0487" tIns="44450" rIns="90487" bIns="44450">
            <a:spAutoFit/>
          </a:bodyPr>
          <a:lstStyle/>
          <a:p>
            <a:r>
              <a:rPr lang="en-US" altLang="en-US" b="1">
                <a:effectLst>
                  <a:outerShdw blurRad="38100" dist="38100" dir="2700000" algn="tl">
                    <a:srgbClr val="FFFFFF"/>
                  </a:outerShdw>
                </a:effectLst>
                <a:latin typeface="Helvetica" panose="020B0604020202020204" pitchFamily="34" charset="0"/>
              </a:rPr>
              <a:t>design model</a:t>
            </a:r>
          </a:p>
        </p:txBody>
      </p:sp>
      <p:sp>
        <p:nvSpPr>
          <p:cNvPr id="181282" name="Line 34">
            <a:extLst>
              <a:ext uri="{FF2B5EF4-FFF2-40B4-BE49-F238E27FC236}">
                <a16:creationId xmlns:a16="http://schemas.microsoft.com/office/drawing/2014/main" id="{96502C5B-CA77-8F5A-16C1-FF55831E0C95}"/>
              </a:ext>
            </a:extLst>
          </p:cNvPr>
          <p:cNvSpPr>
            <a:spLocks noChangeShapeType="1"/>
          </p:cNvSpPr>
          <p:nvPr/>
        </p:nvSpPr>
        <p:spPr bwMode="auto">
          <a:xfrm flipH="1">
            <a:off x="7588250" y="4730750"/>
            <a:ext cx="628650" cy="141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81283" name="Line 35">
            <a:extLst>
              <a:ext uri="{FF2B5EF4-FFF2-40B4-BE49-F238E27FC236}">
                <a16:creationId xmlns:a16="http://schemas.microsoft.com/office/drawing/2014/main" id="{AD76BA24-3F41-297B-9FE5-BAE88E70CD70}"/>
              </a:ext>
            </a:extLst>
          </p:cNvPr>
          <p:cNvSpPr>
            <a:spLocks noChangeShapeType="1"/>
          </p:cNvSpPr>
          <p:nvPr/>
        </p:nvSpPr>
        <p:spPr bwMode="auto">
          <a:xfrm>
            <a:off x="8216900" y="4730750"/>
            <a:ext cx="0" cy="141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81284" name="Line 36">
            <a:extLst>
              <a:ext uri="{FF2B5EF4-FFF2-40B4-BE49-F238E27FC236}">
                <a16:creationId xmlns:a16="http://schemas.microsoft.com/office/drawing/2014/main" id="{82DAEC00-6D14-6179-5A4C-0A6403213535}"/>
              </a:ext>
            </a:extLst>
          </p:cNvPr>
          <p:cNvSpPr>
            <a:spLocks noChangeShapeType="1"/>
          </p:cNvSpPr>
          <p:nvPr/>
        </p:nvSpPr>
        <p:spPr bwMode="auto">
          <a:xfrm>
            <a:off x="8202614" y="4714875"/>
            <a:ext cx="655637" cy="1730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81285" name="Line 37">
            <a:extLst>
              <a:ext uri="{FF2B5EF4-FFF2-40B4-BE49-F238E27FC236}">
                <a16:creationId xmlns:a16="http://schemas.microsoft.com/office/drawing/2014/main" id="{69C212AB-1FBB-4D62-2ED5-03068CC56E12}"/>
              </a:ext>
            </a:extLst>
          </p:cNvPr>
          <p:cNvSpPr>
            <a:spLocks noChangeShapeType="1"/>
          </p:cNvSpPr>
          <p:nvPr/>
        </p:nvSpPr>
        <p:spPr bwMode="auto">
          <a:xfrm flipH="1">
            <a:off x="6850064" y="5200651"/>
            <a:ext cx="682625" cy="3143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81286" name="Line 38">
            <a:extLst>
              <a:ext uri="{FF2B5EF4-FFF2-40B4-BE49-F238E27FC236}">
                <a16:creationId xmlns:a16="http://schemas.microsoft.com/office/drawing/2014/main" id="{C83EC347-D59E-C451-7274-AD91BFBAF70E}"/>
              </a:ext>
            </a:extLst>
          </p:cNvPr>
          <p:cNvSpPr>
            <a:spLocks noChangeShapeType="1"/>
          </p:cNvSpPr>
          <p:nvPr/>
        </p:nvSpPr>
        <p:spPr bwMode="auto">
          <a:xfrm flipH="1">
            <a:off x="7435850" y="5200650"/>
            <a:ext cx="96838"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81287" name="Line 39">
            <a:extLst>
              <a:ext uri="{FF2B5EF4-FFF2-40B4-BE49-F238E27FC236}">
                <a16:creationId xmlns:a16="http://schemas.microsoft.com/office/drawing/2014/main" id="{1D9E3C97-9350-7329-12D6-2903E102D0EE}"/>
              </a:ext>
            </a:extLst>
          </p:cNvPr>
          <p:cNvSpPr>
            <a:spLocks noChangeShapeType="1"/>
          </p:cNvSpPr>
          <p:nvPr/>
        </p:nvSpPr>
        <p:spPr bwMode="auto">
          <a:xfrm flipH="1">
            <a:off x="7951788" y="5186363"/>
            <a:ext cx="265112" cy="3286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81288" name="Line 40">
            <a:extLst>
              <a:ext uri="{FF2B5EF4-FFF2-40B4-BE49-F238E27FC236}">
                <a16:creationId xmlns:a16="http://schemas.microsoft.com/office/drawing/2014/main" id="{9D928B57-662B-6CB8-3581-ADCDED94B0FB}"/>
              </a:ext>
            </a:extLst>
          </p:cNvPr>
          <p:cNvSpPr>
            <a:spLocks noChangeShapeType="1"/>
          </p:cNvSpPr>
          <p:nvPr/>
        </p:nvSpPr>
        <p:spPr bwMode="auto">
          <a:xfrm>
            <a:off x="8216900" y="5170488"/>
            <a:ext cx="293688" cy="3286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81289" name="Line 41">
            <a:extLst>
              <a:ext uri="{FF2B5EF4-FFF2-40B4-BE49-F238E27FC236}">
                <a16:creationId xmlns:a16="http://schemas.microsoft.com/office/drawing/2014/main" id="{67021761-9C37-0BC6-E494-213D75B2CD8C}"/>
              </a:ext>
            </a:extLst>
          </p:cNvPr>
          <p:cNvSpPr>
            <a:spLocks noChangeShapeType="1"/>
          </p:cNvSpPr>
          <p:nvPr/>
        </p:nvSpPr>
        <p:spPr bwMode="auto">
          <a:xfrm>
            <a:off x="8886826" y="5200650"/>
            <a:ext cx="180975"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
        <p:nvSpPr>
          <p:cNvPr id="181290" name="Line 42">
            <a:extLst>
              <a:ext uri="{FF2B5EF4-FFF2-40B4-BE49-F238E27FC236}">
                <a16:creationId xmlns:a16="http://schemas.microsoft.com/office/drawing/2014/main" id="{C9A74177-0372-FAE2-898F-26FA029BCE66}"/>
              </a:ext>
            </a:extLst>
          </p:cNvPr>
          <p:cNvSpPr>
            <a:spLocks noChangeShapeType="1"/>
          </p:cNvSpPr>
          <p:nvPr/>
        </p:nvSpPr>
        <p:spPr bwMode="auto">
          <a:xfrm>
            <a:off x="8886825" y="5200650"/>
            <a:ext cx="725488"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AU"/>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D110-F610-D6F3-A33A-476AD51CDD50}"/>
              </a:ext>
            </a:extLst>
          </p:cNvPr>
          <p:cNvSpPr>
            <a:spLocks noGrp="1"/>
          </p:cNvSpPr>
          <p:nvPr>
            <p:ph type="title"/>
          </p:nvPr>
        </p:nvSpPr>
        <p:spPr/>
        <p:txBody>
          <a:bodyPr/>
          <a:lstStyle/>
          <a:p>
            <a:r>
              <a:rPr lang="en-AU" dirty="0"/>
              <a:t>DFD (example)</a:t>
            </a:r>
          </a:p>
        </p:txBody>
      </p:sp>
      <p:sp>
        <p:nvSpPr>
          <p:cNvPr id="3" name="Content Placeholder 2">
            <a:extLst>
              <a:ext uri="{FF2B5EF4-FFF2-40B4-BE49-F238E27FC236}">
                <a16:creationId xmlns:a16="http://schemas.microsoft.com/office/drawing/2014/main" id="{CB5217A8-32F8-5AD0-244A-46A83A0251EF}"/>
              </a:ext>
            </a:extLst>
          </p:cNvPr>
          <p:cNvSpPr>
            <a:spLocks noGrp="1"/>
          </p:cNvSpPr>
          <p:nvPr>
            <p:ph idx="1"/>
          </p:nvPr>
        </p:nvSpPr>
        <p:spPr/>
        <p:txBody>
          <a:bodyPr/>
          <a:lstStyle/>
          <a:p>
            <a:r>
              <a:rPr lang="en-US" b="1" i="0" dirty="0">
                <a:solidFill>
                  <a:srgbClr val="000000"/>
                </a:solidFill>
                <a:effectLst/>
                <a:latin typeface="Nunito" pitchFamily="2" charset="0"/>
              </a:rPr>
              <a:t>Example</a:t>
            </a:r>
            <a:r>
              <a:rPr lang="en-US" b="0" i="0" dirty="0">
                <a:solidFill>
                  <a:srgbClr val="000000"/>
                </a:solidFill>
                <a:effectLst/>
                <a:latin typeface="Nunito" pitchFamily="2" charset="0"/>
              </a:rPr>
              <a:t> − Let us consider a software system, Wholesaler Software, that automates the transactions of a wholesale shop. The shop sells in bulks and has a clientele comprising of merchants and retail shop owners. Each customer is asked to register with his/her particulars and is given a unique customer code, </a:t>
            </a:r>
            <a:r>
              <a:rPr lang="en-US" b="0" i="0" dirty="0" err="1">
                <a:solidFill>
                  <a:srgbClr val="000000"/>
                </a:solidFill>
                <a:effectLst/>
                <a:latin typeface="Nunito" pitchFamily="2" charset="0"/>
              </a:rPr>
              <a:t>C_Code</a:t>
            </a:r>
            <a:r>
              <a:rPr lang="en-US" b="0" i="0" dirty="0">
                <a:solidFill>
                  <a:srgbClr val="000000"/>
                </a:solidFill>
                <a:effectLst/>
                <a:latin typeface="Nunito" pitchFamily="2" charset="0"/>
              </a:rPr>
              <a:t>. Once a sale is done, the shop registers its details and sends the goods for dispatch. Each year, the shop distributes Christmas gifts to its customers, which comprise of a silver coin or a gold coin depending upon the total sales and the decision of the proprietor.</a:t>
            </a:r>
            <a:endParaRPr lang="en-AU" dirty="0"/>
          </a:p>
        </p:txBody>
      </p:sp>
    </p:spTree>
    <p:extLst>
      <p:ext uri="{BB962C8B-B14F-4D97-AF65-F5344CB8AC3E}">
        <p14:creationId xmlns:p14="http://schemas.microsoft.com/office/powerpoint/2010/main" val="3243232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228F-23AC-34A0-D311-76C9200C2059}"/>
              </a:ext>
            </a:extLst>
          </p:cNvPr>
          <p:cNvSpPr>
            <a:spLocks noGrp="1"/>
          </p:cNvSpPr>
          <p:nvPr>
            <p:ph type="title"/>
          </p:nvPr>
        </p:nvSpPr>
        <p:spPr/>
        <p:txBody>
          <a:bodyPr/>
          <a:lstStyle/>
          <a:p>
            <a:r>
              <a:rPr lang="en-AU" dirty="0"/>
              <a:t>Contd.</a:t>
            </a:r>
          </a:p>
        </p:txBody>
      </p:sp>
      <p:sp>
        <p:nvSpPr>
          <p:cNvPr id="3" name="Content Placeholder 2">
            <a:extLst>
              <a:ext uri="{FF2B5EF4-FFF2-40B4-BE49-F238E27FC236}">
                <a16:creationId xmlns:a16="http://schemas.microsoft.com/office/drawing/2014/main" id="{F434BBE5-5F01-3CF8-F566-6024D1BEF038}"/>
              </a:ext>
            </a:extLst>
          </p:cNvPr>
          <p:cNvSpPr>
            <a:spLocks noGrp="1"/>
          </p:cNvSpPr>
          <p:nvPr>
            <p:ph idx="1"/>
          </p:nvPr>
        </p:nvSpPr>
        <p:spPr/>
        <p:txBody>
          <a:bodyPr/>
          <a:lstStyle/>
          <a:p>
            <a:pPr algn="just"/>
            <a:r>
              <a:rPr lang="en-US" b="0" i="0" dirty="0">
                <a:solidFill>
                  <a:srgbClr val="000000"/>
                </a:solidFill>
                <a:effectLst/>
                <a:latin typeface="Nunito" pitchFamily="2" charset="0"/>
              </a:rPr>
              <a:t>The actors in the system are −</a:t>
            </a:r>
          </a:p>
          <a:p>
            <a:pPr algn="l">
              <a:buFont typeface="Arial" panose="020B0604020202020204" pitchFamily="34" charset="0"/>
              <a:buChar char="•"/>
            </a:pPr>
            <a:r>
              <a:rPr lang="en-US" b="0" i="0" dirty="0">
                <a:solidFill>
                  <a:srgbClr val="000000"/>
                </a:solidFill>
                <a:effectLst/>
                <a:latin typeface="Nunito" pitchFamily="2" charset="0"/>
              </a:rPr>
              <a:t>Customers</a:t>
            </a:r>
          </a:p>
          <a:p>
            <a:pPr algn="l">
              <a:buFont typeface="Arial" panose="020B0604020202020204" pitchFamily="34" charset="0"/>
              <a:buChar char="•"/>
            </a:pPr>
            <a:r>
              <a:rPr lang="en-US" b="0" i="0" dirty="0">
                <a:solidFill>
                  <a:srgbClr val="000000"/>
                </a:solidFill>
                <a:effectLst/>
                <a:latin typeface="Nunito" pitchFamily="2" charset="0"/>
              </a:rPr>
              <a:t>Salesperson</a:t>
            </a:r>
          </a:p>
          <a:p>
            <a:pPr algn="l">
              <a:buFont typeface="Arial" panose="020B0604020202020204" pitchFamily="34" charset="0"/>
              <a:buChar char="•"/>
            </a:pPr>
            <a:r>
              <a:rPr lang="en-US" b="0" i="0" dirty="0">
                <a:solidFill>
                  <a:srgbClr val="000000"/>
                </a:solidFill>
                <a:effectLst/>
                <a:latin typeface="Nunito" pitchFamily="2" charset="0"/>
              </a:rPr>
              <a:t>Proprietor</a:t>
            </a:r>
          </a:p>
          <a:p>
            <a:endParaRPr lang="en-AU" dirty="0"/>
          </a:p>
        </p:txBody>
      </p:sp>
      <p:pic>
        <p:nvPicPr>
          <p:cNvPr id="9218" name="Picture 2" descr="DFD of Wholesale Store">
            <a:extLst>
              <a:ext uri="{FF2B5EF4-FFF2-40B4-BE49-F238E27FC236}">
                <a16:creationId xmlns:a16="http://schemas.microsoft.com/office/drawing/2014/main" id="{871827BD-672C-3CA1-7FA7-9CE48069F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212" y="3084545"/>
            <a:ext cx="53244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356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BB05E-2069-C295-5911-75F3D399674B}"/>
              </a:ext>
            </a:extLst>
          </p:cNvPr>
          <p:cNvSpPr>
            <a:spLocks noGrp="1"/>
          </p:cNvSpPr>
          <p:nvPr>
            <p:ph type="title"/>
          </p:nvPr>
        </p:nvSpPr>
        <p:spPr/>
        <p:txBody>
          <a:bodyPr/>
          <a:lstStyle/>
          <a:p>
            <a:r>
              <a:rPr lang="en-AU" dirty="0"/>
              <a:t>Contd.</a:t>
            </a:r>
          </a:p>
        </p:txBody>
      </p:sp>
      <p:sp>
        <p:nvSpPr>
          <p:cNvPr id="3" name="Content Placeholder 2">
            <a:extLst>
              <a:ext uri="{FF2B5EF4-FFF2-40B4-BE49-F238E27FC236}">
                <a16:creationId xmlns:a16="http://schemas.microsoft.com/office/drawing/2014/main" id="{892C3066-4720-A65A-F744-0763D7B9B035}"/>
              </a:ext>
            </a:extLst>
          </p:cNvPr>
          <p:cNvSpPr>
            <a:spLocks noGrp="1"/>
          </p:cNvSpPr>
          <p:nvPr>
            <p:ph idx="1"/>
          </p:nvPr>
        </p:nvSpPr>
        <p:spPr/>
        <p:txBody>
          <a:bodyPr/>
          <a:lstStyle/>
          <a:p>
            <a:pPr algn="just"/>
            <a:r>
              <a:rPr lang="en-US" b="0" i="0" dirty="0">
                <a:solidFill>
                  <a:srgbClr val="000000"/>
                </a:solidFill>
                <a:effectLst/>
                <a:latin typeface="Nunito" pitchFamily="2" charset="0"/>
              </a:rPr>
              <a:t>In the system, three processes can be identified, which are −</a:t>
            </a:r>
          </a:p>
          <a:p>
            <a:pPr lvl="1">
              <a:buFont typeface="Arial" panose="020B0604020202020204" pitchFamily="34" charset="0"/>
              <a:buChar char="•"/>
            </a:pPr>
            <a:r>
              <a:rPr lang="en-US" b="0" i="0" dirty="0">
                <a:solidFill>
                  <a:srgbClr val="000000"/>
                </a:solidFill>
                <a:effectLst/>
                <a:latin typeface="Nunito" pitchFamily="2" charset="0"/>
              </a:rPr>
              <a:t>Register Customers</a:t>
            </a:r>
          </a:p>
          <a:p>
            <a:pPr lvl="1">
              <a:buFont typeface="Arial" panose="020B0604020202020204" pitchFamily="34" charset="0"/>
              <a:buChar char="•"/>
            </a:pPr>
            <a:r>
              <a:rPr lang="en-US" b="0" i="0" dirty="0">
                <a:solidFill>
                  <a:srgbClr val="000000"/>
                </a:solidFill>
                <a:effectLst/>
                <a:latin typeface="Nunito" pitchFamily="2" charset="0"/>
              </a:rPr>
              <a:t>Process Sales</a:t>
            </a:r>
          </a:p>
          <a:p>
            <a:pPr lvl="1">
              <a:buFont typeface="Arial" panose="020B0604020202020204" pitchFamily="34" charset="0"/>
              <a:buChar char="•"/>
            </a:pPr>
            <a:r>
              <a:rPr lang="en-US" b="0" i="0" dirty="0">
                <a:solidFill>
                  <a:srgbClr val="000000"/>
                </a:solidFill>
                <a:effectLst/>
                <a:latin typeface="Nunito" pitchFamily="2" charset="0"/>
              </a:rPr>
              <a:t>Ascertain Gifts</a:t>
            </a:r>
          </a:p>
          <a:p>
            <a:pPr algn="just"/>
            <a:r>
              <a:rPr lang="en-US" b="0" i="0" dirty="0">
                <a:solidFill>
                  <a:srgbClr val="000000"/>
                </a:solidFill>
                <a:effectLst/>
                <a:latin typeface="Nunito" pitchFamily="2" charset="0"/>
              </a:rPr>
              <a:t>The data stores that will be required are −</a:t>
            </a:r>
          </a:p>
          <a:p>
            <a:pPr lvl="1">
              <a:buFont typeface="Arial" panose="020B0604020202020204" pitchFamily="34" charset="0"/>
              <a:buChar char="•"/>
            </a:pPr>
            <a:r>
              <a:rPr lang="en-US" b="0" i="0" dirty="0">
                <a:solidFill>
                  <a:srgbClr val="000000"/>
                </a:solidFill>
                <a:effectLst/>
                <a:latin typeface="Nunito" pitchFamily="2" charset="0"/>
              </a:rPr>
              <a:t>Customer Details</a:t>
            </a:r>
          </a:p>
          <a:p>
            <a:pPr lvl="1">
              <a:buFont typeface="Arial" panose="020B0604020202020204" pitchFamily="34" charset="0"/>
              <a:buChar char="•"/>
            </a:pPr>
            <a:r>
              <a:rPr lang="en-US" b="0" i="0" dirty="0">
                <a:solidFill>
                  <a:srgbClr val="000000"/>
                </a:solidFill>
                <a:effectLst/>
                <a:latin typeface="Nunito" pitchFamily="2" charset="0"/>
              </a:rPr>
              <a:t>Sales Details</a:t>
            </a:r>
          </a:p>
          <a:p>
            <a:pPr lvl="1">
              <a:buFont typeface="Arial" panose="020B0604020202020204" pitchFamily="34" charset="0"/>
              <a:buChar char="•"/>
            </a:pPr>
            <a:r>
              <a:rPr lang="en-US" b="0" i="0" dirty="0">
                <a:solidFill>
                  <a:srgbClr val="000000"/>
                </a:solidFill>
                <a:effectLst/>
                <a:latin typeface="Nunito" pitchFamily="2" charset="0"/>
              </a:rPr>
              <a:t>Gift Details</a:t>
            </a:r>
          </a:p>
          <a:p>
            <a:endParaRPr lang="en-AU" dirty="0"/>
          </a:p>
        </p:txBody>
      </p:sp>
      <p:pic>
        <p:nvPicPr>
          <p:cNvPr id="10242" name="Picture 2" descr="DFD of Wholesale Software">
            <a:extLst>
              <a:ext uri="{FF2B5EF4-FFF2-40B4-BE49-F238E27FC236}">
                <a16:creationId xmlns:a16="http://schemas.microsoft.com/office/drawing/2014/main" id="{752C2FD9-F70D-0A78-CFE3-895B3400A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218" y="2485345"/>
            <a:ext cx="474345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718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F78DA-6F00-61B4-9A2F-93FCC12EF2CC}"/>
              </a:ext>
            </a:extLst>
          </p:cNvPr>
          <p:cNvSpPr>
            <a:spLocks noGrp="1"/>
          </p:cNvSpPr>
          <p:nvPr>
            <p:ph type="title"/>
          </p:nvPr>
        </p:nvSpPr>
        <p:spPr/>
        <p:txBody>
          <a:bodyPr/>
          <a:lstStyle/>
          <a:p>
            <a:r>
              <a:rPr lang="en-AU" dirty="0"/>
              <a:t>Contd.</a:t>
            </a:r>
          </a:p>
        </p:txBody>
      </p:sp>
      <p:sp>
        <p:nvSpPr>
          <p:cNvPr id="3" name="Content Placeholder 2">
            <a:extLst>
              <a:ext uri="{FF2B5EF4-FFF2-40B4-BE49-F238E27FC236}">
                <a16:creationId xmlns:a16="http://schemas.microsoft.com/office/drawing/2014/main" id="{A45EED63-9A19-A6A8-5C00-A51AFEB0CB5A}"/>
              </a:ext>
            </a:extLst>
          </p:cNvPr>
          <p:cNvSpPr>
            <a:spLocks noGrp="1"/>
          </p:cNvSpPr>
          <p:nvPr>
            <p:ph idx="1"/>
          </p:nvPr>
        </p:nvSpPr>
        <p:spPr/>
        <p:txBody>
          <a:bodyPr/>
          <a:lstStyle/>
          <a:p>
            <a:r>
              <a:rPr lang="en-US" b="0" i="0" dirty="0">
                <a:solidFill>
                  <a:srgbClr val="000000"/>
                </a:solidFill>
                <a:effectLst/>
                <a:latin typeface="Nunito" pitchFamily="2" charset="0"/>
              </a:rPr>
              <a:t>The following figure shows the details of the process Register Customer. There are three processes in it, Verify Details, Generate </a:t>
            </a:r>
            <a:r>
              <a:rPr lang="en-US" b="0" i="0" dirty="0" err="1">
                <a:solidFill>
                  <a:srgbClr val="000000"/>
                </a:solidFill>
                <a:effectLst/>
                <a:latin typeface="Nunito" pitchFamily="2" charset="0"/>
              </a:rPr>
              <a:t>C_Code</a:t>
            </a:r>
            <a:r>
              <a:rPr lang="en-US" b="0" i="0" dirty="0">
                <a:solidFill>
                  <a:srgbClr val="000000"/>
                </a:solidFill>
                <a:effectLst/>
                <a:latin typeface="Nunito" pitchFamily="2" charset="0"/>
              </a:rPr>
              <a:t>, and Update Customer Details. When the details of the customer are entered, they are verified. If the data is correct, </a:t>
            </a:r>
            <a:r>
              <a:rPr lang="en-US" b="0" i="0" dirty="0" err="1">
                <a:solidFill>
                  <a:srgbClr val="000000"/>
                </a:solidFill>
                <a:effectLst/>
                <a:latin typeface="Nunito" pitchFamily="2" charset="0"/>
              </a:rPr>
              <a:t>C_Code</a:t>
            </a:r>
            <a:r>
              <a:rPr lang="en-US" b="0" i="0" dirty="0">
                <a:solidFill>
                  <a:srgbClr val="000000"/>
                </a:solidFill>
                <a:effectLst/>
                <a:latin typeface="Nunito" pitchFamily="2" charset="0"/>
              </a:rPr>
              <a:t> is generated and the data store Customer Details is updated.</a:t>
            </a:r>
            <a:endParaRPr lang="en-AU" dirty="0"/>
          </a:p>
        </p:txBody>
      </p:sp>
      <p:pic>
        <p:nvPicPr>
          <p:cNvPr id="11266" name="Picture 2" descr="DFD of Customer Process">
            <a:extLst>
              <a:ext uri="{FF2B5EF4-FFF2-40B4-BE49-F238E27FC236}">
                <a16:creationId xmlns:a16="http://schemas.microsoft.com/office/drawing/2014/main" id="{A7F8D014-ACB6-EC58-30D4-AD5B1597E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5635" y="3429000"/>
            <a:ext cx="5153025"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150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452B7-4D17-D3D6-1955-4C3BBDC701BF}"/>
              </a:ext>
            </a:extLst>
          </p:cNvPr>
          <p:cNvSpPr>
            <a:spLocks noGrp="1"/>
          </p:cNvSpPr>
          <p:nvPr>
            <p:ph type="title"/>
          </p:nvPr>
        </p:nvSpPr>
        <p:spPr/>
        <p:txBody>
          <a:bodyPr/>
          <a:lstStyle/>
          <a:p>
            <a:r>
              <a:rPr lang="en-AU" dirty="0"/>
              <a:t>Contd.</a:t>
            </a:r>
          </a:p>
        </p:txBody>
      </p:sp>
      <p:sp>
        <p:nvSpPr>
          <p:cNvPr id="3" name="Content Placeholder 2">
            <a:extLst>
              <a:ext uri="{FF2B5EF4-FFF2-40B4-BE49-F238E27FC236}">
                <a16:creationId xmlns:a16="http://schemas.microsoft.com/office/drawing/2014/main" id="{BC6E896F-927A-EBBC-4551-7D43D3781ACD}"/>
              </a:ext>
            </a:extLst>
          </p:cNvPr>
          <p:cNvSpPr>
            <a:spLocks noGrp="1"/>
          </p:cNvSpPr>
          <p:nvPr>
            <p:ph idx="1"/>
          </p:nvPr>
        </p:nvSpPr>
        <p:spPr/>
        <p:txBody>
          <a:bodyPr/>
          <a:lstStyle/>
          <a:p>
            <a:r>
              <a:rPr lang="en-US" b="0" i="0" dirty="0">
                <a:solidFill>
                  <a:srgbClr val="000000"/>
                </a:solidFill>
                <a:effectLst/>
                <a:latin typeface="Nunito" pitchFamily="2" charset="0"/>
              </a:rPr>
              <a:t>The following figure shows the expansion of the process Ascertain Gifts. It has two processes in it, Find Total Sales and Decide Type of Gift Coin. The Find Total Sales process computes the yearly total sales corresponding to each customer and records the data. Taking this record and the decision of the proprietor as inputs, the gift coins are allotted through Decide Type of Gift Coin process.</a:t>
            </a:r>
            <a:endParaRPr lang="en-AU" dirty="0"/>
          </a:p>
        </p:txBody>
      </p:sp>
      <p:pic>
        <p:nvPicPr>
          <p:cNvPr id="12290" name="Picture 2" descr="DFD of Gift Process">
            <a:extLst>
              <a:ext uri="{FF2B5EF4-FFF2-40B4-BE49-F238E27FC236}">
                <a16:creationId xmlns:a16="http://schemas.microsoft.com/office/drawing/2014/main" id="{44AD9E1D-10DD-D491-42E9-F0BAC9D9F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194" y="3589953"/>
            <a:ext cx="3969982" cy="309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18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3C3B-28E0-286A-45F7-F3979CD77784}"/>
              </a:ext>
            </a:extLst>
          </p:cNvPr>
          <p:cNvSpPr>
            <a:spLocks noGrp="1"/>
          </p:cNvSpPr>
          <p:nvPr>
            <p:ph type="title"/>
          </p:nvPr>
        </p:nvSpPr>
        <p:spPr/>
        <p:txBody>
          <a:bodyPr/>
          <a:lstStyle/>
          <a:p>
            <a:r>
              <a:rPr lang="en-US" dirty="0"/>
              <a:t>Data Dictionary</a:t>
            </a:r>
            <a:endParaRPr lang="en-AU" dirty="0"/>
          </a:p>
        </p:txBody>
      </p:sp>
      <p:sp>
        <p:nvSpPr>
          <p:cNvPr id="3" name="Content Placeholder 2">
            <a:extLst>
              <a:ext uri="{FF2B5EF4-FFF2-40B4-BE49-F238E27FC236}">
                <a16:creationId xmlns:a16="http://schemas.microsoft.com/office/drawing/2014/main" id="{A22F7F9D-713D-6541-45DD-07D3096CAB7D}"/>
              </a:ext>
            </a:extLst>
          </p:cNvPr>
          <p:cNvSpPr>
            <a:spLocks noGrp="1"/>
          </p:cNvSpPr>
          <p:nvPr>
            <p:ph idx="1"/>
          </p:nvPr>
        </p:nvSpPr>
        <p:spPr/>
        <p:txBody>
          <a:bodyPr/>
          <a:lstStyle/>
          <a:p>
            <a:r>
              <a:rPr lang="en-US" dirty="0"/>
              <a:t>A data dictionary contains metadata i.e., data about the database.</a:t>
            </a:r>
          </a:p>
          <a:p>
            <a:r>
              <a:rPr lang="en-US" dirty="0"/>
              <a:t>It contains information such as what is in the database, who is allowed to access it, where is the database physically stored, etc.</a:t>
            </a:r>
          </a:p>
          <a:p>
            <a:r>
              <a:rPr lang="en-US" dirty="0"/>
              <a:t>It plays an important role in building a database.</a:t>
            </a:r>
            <a:endParaRPr lang="en-AU" dirty="0"/>
          </a:p>
        </p:txBody>
      </p:sp>
    </p:spTree>
    <p:extLst>
      <p:ext uri="{BB962C8B-B14F-4D97-AF65-F5344CB8AC3E}">
        <p14:creationId xmlns:p14="http://schemas.microsoft.com/office/powerpoint/2010/main" val="1153454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C64C6-17A0-21A9-07E4-3C5A2CA1C4EE}"/>
              </a:ext>
            </a:extLst>
          </p:cNvPr>
          <p:cNvSpPr>
            <a:spLocks noGrp="1"/>
          </p:cNvSpPr>
          <p:nvPr>
            <p:ph type="title"/>
          </p:nvPr>
        </p:nvSpPr>
        <p:spPr/>
        <p:txBody>
          <a:bodyPr/>
          <a:lstStyle/>
          <a:p>
            <a:r>
              <a:rPr lang="en-US" dirty="0"/>
              <a:t>Example 1</a:t>
            </a:r>
            <a:endParaRPr lang="en-AU" dirty="0"/>
          </a:p>
        </p:txBody>
      </p:sp>
      <p:sp>
        <p:nvSpPr>
          <p:cNvPr id="3" name="Content Placeholder 2">
            <a:extLst>
              <a:ext uri="{FF2B5EF4-FFF2-40B4-BE49-F238E27FC236}">
                <a16:creationId xmlns:a16="http://schemas.microsoft.com/office/drawing/2014/main" id="{4447A40A-67C4-73C9-A5F9-E5E1DF87656F}"/>
              </a:ext>
            </a:extLst>
          </p:cNvPr>
          <p:cNvSpPr>
            <a:spLocks noGrp="1"/>
          </p:cNvSpPr>
          <p:nvPr>
            <p:ph sz="quarter" idx="13"/>
          </p:nvPr>
        </p:nvSpPr>
        <p:spPr/>
        <p:txBody>
          <a:bodyPr/>
          <a:lstStyle/>
          <a:p>
            <a:endParaRPr lang="en-AU"/>
          </a:p>
        </p:txBody>
      </p:sp>
      <p:pic>
        <p:nvPicPr>
          <p:cNvPr id="7" name="Picture 6">
            <a:extLst>
              <a:ext uri="{FF2B5EF4-FFF2-40B4-BE49-F238E27FC236}">
                <a16:creationId xmlns:a16="http://schemas.microsoft.com/office/drawing/2014/main" id="{98378129-5308-197E-AEE0-F8CFA9EC92AA}"/>
              </a:ext>
            </a:extLst>
          </p:cNvPr>
          <p:cNvPicPr>
            <a:picLocks noChangeAspect="1"/>
          </p:cNvPicPr>
          <p:nvPr/>
        </p:nvPicPr>
        <p:blipFill>
          <a:blip r:embed="rId2"/>
          <a:stretch>
            <a:fillRect/>
          </a:stretch>
        </p:blipFill>
        <p:spPr>
          <a:xfrm>
            <a:off x="2424502" y="1545639"/>
            <a:ext cx="6635524" cy="4947236"/>
          </a:xfrm>
          <a:prstGeom prst="rect">
            <a:avLst/>
          </a:prstGeom>
        </p:spPr>
      </p:pic>
    </p:spTree>
    <p:extLst>
      <p:ext uri="{BB962C8B-B14F-4D97-AF65-F5344CB8AC3E}">
        <p14:creationId xmlns:p14="http://schemas.microsoft.com/office/powerpoint/2010/main" val="408083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BB81B-00A4-8CA5-ED37-B2AC88DE7577}"/>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939A746C-D8AC-31E0-9B29-DCFC24D4D9DC}"/>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5684CC7E-46DD-FC08-418F-232DE4590162}"/>
              </a:ext>
            </a:extLst>
          </p:cNvPr>
          <p:cNvPicPr>
            <a:picLocks noChangeAspect="1"/>
          </p:cNvPicPr>
          <p:nvPr/>
        </p:nvPicPr>
        <p:blipFill>
          <a:blip r:embed="rId2"/>
          <a:stretch>
            <a:fillRect/>
          </a:stretch>
        </p:blipFill>
        <p:spPr>
          <a:xfrm>
            <a:off x="1007889" y="223490"/>
            <a:ext cx="10176222" cy="6411020"/>
          </a:xfrm>
          <a:prstGeom prst="rect">
            <a:avLst/>
          </a:prstGeom>
        </p:spPr>
      </p:pic>
    </p:spTree>
    <p:extLst>
      <p:ext uri="{BB962C8B-B14F-4D97-AF65-F5344CB8AC3E}">
        <p14:creationId xmlns:p14="http://schemas.microsoft.com/office/powerpoint/2010/main" val="1374033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B0813-CAF8-64D9-0210-D56F3A3444F3}"/>
              </a:ext>
            </a:extLst>
          </p:cNvPr>
          <p:cNvSpPr>
            <a:spLocks noGrp="1"/>
          </p:cNvSpPr>
          <p:nvPr>
            <p:ph type="title"/>
          </p:nvPr>
        </p:nvSpPr>
        <p:spPr/>
        <p:txBody>
          <a:bodyPr/>
          <a:lstStyle/>
          <a:p>
            <a:r>
              <a:rPr lang="en-US" dirty="0" err="1"/>
              <a:t>Contd</a:t>
            </a:r>
            <a:r>
              <a:rPr lang="en-US" dirty="0"/>
              <a:t>…</a:t>
            </a:r>
            <a:endParaRPr lang="en-AU" dirty="0"/>
          </a:p>
        </p:txBody>
      </p:sp>
      <p:sp>
        <p:nvSpPr>
          <p:cNvPr id="3" name="Content Placeholder 2">
            <a:extLst>
              <a:ext uri="{FF2B5EF4-FFF2-40B4-BE49-F238E27FC236}">
                <a16:creationId xmlns:a16="http://schemas.microsoft.com/office/drawing/2014/main" id="{3FBD79CB-639D-879D-22CD-435AFEB2FFBB}"/>
              </a:ext>
            </a:extLst>
          </p:cNvPr>
          <p:cNvSpPr>
            <a:spLocks noGrp="1"/>
          </p:cNvSpPr>
          <p:nvPr>
            <p:ph idx="1"/>
          </p:nvPr>
        </p:nvSpPr>
        <p:spPr/>
        <p:txBody>
          <a:bodyPr/>
          <a:lstStyle/>
          <a:p>
            <a:r>
              <a:rPr lang="en-US" dirty="0"/>
              <a:t>The data dictionary in general contains information about the following:</a:t>
            </a:r>
          </a:p>
          <a:p>
            <a:pPr lvl="1"/>
            <a:r>
              <a:rPr lang="en-US" dirty="0"/>
              <a:t>Names of all tables in the database</a:t>
            </a:r>
          </a:p>
          <a:p>
            <a:pPr lvl="1"/>
            <a:r>
              <a:rPr lang="en-US" dirty="0"/>
              <a:t>Names of each field in the tables of the database</a:t>
            </a:r>
          </a:p>
          <a:p>
            <a:pPr lvl="1"/>
            <a:r>
              <a:rPr lang="en-US" dirty="0"/>
              <a:t>Constraints defined on tables</a:t>
            </a:r>
          </a:p>
          <a:p>
            <a:pPr lvl="1"/>
            <a:r>
              <a:rPr lang="en-US" dirty="0"/>
              <a:t>Physical information about tables like their storage location, storage method, etc.</a:t>
            </a:r>
            <a:endParaRPr lang="en-AU" dirty="0"/>
          </a:p>
        </p:txBody>
      </p:sp>
    </p:spTree>
    <p:extLst>
      <p:ext uri="{BB962C8B-B14F-4D97-AF65-F5344CB8AC3E}">
        <p14:creationId xmlns:p14="http://schemas.microsoft.com/office/powerpoint/2010/main" val="1028925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4045-1F04-4E40-6BF3-7D81E5B0D43A}"/>
              </a:ext>
            </a:extLst>
          </p:cNvPr>
          <p:cNvSpPr>
            <a:spLocks noGrp="1"/>
          </p:cNvSpPr>
          <p:nvPr>
            <p:ph type="title"/>
          </p:nvPr>
        </p:nvSpPr>
        <p:spPr/>
        <p:txBody>
          <a:bodyPr/>
          <a:lstStyle/>
          <a:p>
            <a:r>
              <a:rPr lang="en-US" dirty="0"/>
              <a:t>Uses of Data Dictionary</a:t>
            </a:r>
            <a:endParaRPr lang="en-AU" dirty="0"/>
          </a:p>
        </p:txBody>
      </p:sp>
      <p:sp>
        <p:nvSpPr>
          <p:cNvPr id="3" name="Content Placeholder 2">
            <a:extLst>
              <a:ext uri="{FF2B5EF4-FFF2-40B4-BE49-F238E27FC236}">
                <a16:creationId xmlns:a16="http://schemas.microsoft.com/office/drawing/2014/main" id="{1AE569E6-F621-8920-537E-D138B01390EA}"/>
              </a:ext>
            </a:extLst>
          </p:cNvPr>
          <p:cNvSpPr>
            <a:spLocks noGrp="1"/>
          </p:cNvSpPr>
          <p:nvPr>
            <p:ph idx="1"/>
          </p:nvPr>
        </p:nvSpPr>
        <p:spPr/>
        <p:txBody>
          <a:bodyPr/>
          <a:lstStyle/>
          <a:p>
            <a:r>
              <a:rPr lang="en-US" dirty="0"/>
              <a:t>Validates the DFD for completeness and accuracy</a:t>
            </a:r>
          </a:p>
          <a:p>
            <a:r>
              <a:rPr lang="en-US" dirty="0"/>
              <a:t>Provides starting point for developing screen and reports</a:t>
            </a:r>
          </a:p>
          <a:p>
            <a:r>
              <a:rPr lang="en-US" dirty="0"/>
              <a:t>Determine the contents of data stored files</a:t>
            </a:r>
          </a:p>
          <a:p>
            <a:r>
              <a:rPr lang="en-US" dirty="0"/>
              <a:t>Develop the logic for DFD process.</a:t>
            </a:r>
            <a:endParaRPr lang="en-AU" dirty="0"/>
          </a:p>
        </p:txBody>
      </p:sp>
    </p:spTree>
    <p:extLst>
      <p:ext uri="{BB962C8B-B14F-4D97-AF65-F5344CB8AC3E}">
        <p14:creationId xmlns:p14="http://schemas.microsoft.com/office/powerpoint/2010/main" val="435210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E819-B952-CD8F-DF5A-0581B2B25910}"/>
              </a:ext>
            </a:extLst>
          </p:cNvPr>
          <p:cNvSpPr>
            <a:spLocks noGrp="1"/>
          </p:cNvSpPr>
          <p:nvPr>
            <p:ph type="title"/>
          </p:nvPr>
        </p:nvSpPr>
        <p:spPr/>
        <p:txBody>
          <a:bodyPr/>
          <a:lstStyle/>
          <a:p>
            <a:r>
              <a:rPr lang="en-US" dirty="0"/>
              <a:t>Advantages of data dictionary</a:t>
            </a:r>
            <a:endParaRPr lang="en-AU" dirty="0"/>
          </a:p>
        </p:txBody>
      </p:sp>
      <p:sp>
        <p:nvSpPr>
          <p:cNvPr id="3" name="Content Placeholder 2">
            <a:extLst>
              <a:ext uri="{FF2B5EF4-FFF2-40B4-BE49-F238E27FC236}">
                <a16:creationId xmlns:a16="http://schemas.microsoft.com/office/drawing/2014/main" id="{0A66D3B1-D8DB-966B-9EED-6DF9E0B37164}"/>
              </a:ext>
            </a:extLst>
          </p:cNvPr>
          <p:cNvSpPr>
            <a:spLocks noGrp="1"/>
          </p:cNvSpPr>
          <p:nvPr>
            <p:ph idx="1"/>
          </p:nvPr>
        </p:nvSpPr>
        <p:spPr/>
        <p:txBody>
          <a:bodyPr>
            <a:normAutofit fontScale="92500" lnSpcReduction="10000"/>
          </a:bodyPr>
          <a:lstStyle/>
          <a:p>
            <a:pPr algn="just"/>
            <a:r>
              <a:rPr lang="en-US" dirty="0"/>
              <a:t>It gives the well structured and clear information about the database.</a:t>
            </a:r>
          </a:p>
          <a:p>
            <a:pPr algn="just"/>
            <a:r>
              <a:rPr lang="en-US" dirty="0"/>
              <a:t>One can analyze the requirement, any redundancy like duplicate columns, tables, etc.</a:t>
            </a:r>
          </a:p>
          <a:p>
            <a:pPr algn="just"/>
            <a:r>
              <a:rPr lang="en-US" dirty="0"/>
              <a:t>It is very helpful for the administration or any new DBA to understand the database. </a:t>
            </a:r>
            <a:r>
              <a:rPr lang="en-AU" dirty="0"/>
              <a:t> Since it has all the information about the database, DBA can easily able to track any chaos in the database. </a:t>
            </a:r>
          </a:p>
          <a:p>
            <a:pPr algn="just"/>
            <a:r>
              <a:rPr lang="en-AU" dirty="0"/>
              <a:t>Since database is a very huge, and will have lots of tables, views, constraints, indexes etc., it will be difficult for anyone to remember. Data dictionary helps user by providing all the details in it.</a:t>
            </a:r>
          </a:p>
          <a:p>
            <a:pPr algn="just"/>
            <a:r>
              <a:rPr lang="en-AU" dirty="0"/>
              <a:t>It is a valuable reference in any organization because it provides documentation.</a:t>
            </a:r>
            <a:endParaRPr lang="en-US" dirty="0"/>
          </a:p>
        </p:txBody>
      </p:sp>
    </p:spTree>
    <p:extLst>
      <p:ext uri="{BB962C8B-B14F-4D97-AF65-F5344CB8AC3E}">
        <p14:creationId xmlns:p14="http://schemas.microsoft.com/office/powerpoint/2010/main" val="3630509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D3F4-C1A9-AC87-73FE-30E1FDC27233}"/>
              </a:ext>
            </a:extLst>
          </p:cNvPr>
          <p:cNvSpPr>
            <a:spLocks noGrp="1"/>
          </p:cNvSpPr>
          <p:nvPr>
            <p:ph type="title"/>
          </p:nvPr>
        </p:nvSpPr>
        <p:spPr/>
        <p:txBody>
          <a:bodyPr/>
          <a:lstStyle/>
          <a:p>
            <a:r>
              <a:rPr lang="en-US" dirty="0"/>
              <a:t>Sources of Information</a:t>
            </a:r>
            <a:endParaRPr lang="en-AU" dirty="0"/>
          </a:p>
        </p:txBody>
      </p:sp>
      <p:sp>
        <p:nvSpPr>
          <p:cNvPr id="3" name="Content Placeholder 2">
            <a:extLst>
              <a:ext uri="{FF2B5EF4-FFF2-40B4-BE49-F238E27FC236}">
                <a16:creationId xmlns:a16="http://schemas.microsoft.com/office/drawing/2014/main" id="{69902B9A-2FBE-7FB3-6B5F-24A3A2CC2041}"/>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20AF4500-F686-DA3D-7D9E-ECC38DC6DD0E}"/>
              </a:ext>
            </a:extLst>
          </p:cNvPr>
          <p:cNvPicPr>
            <a:picLocks noChangeAspect="1"/>
          </p:cNvPicPr>
          <p:nvPr/>
        </p:nvPicPr>
        <p:blipFill>
          <a:blip r:embed="rId2"/>
          <a:stretch>
            <a:fillRect/>
          </a:stretch>
        </p:blipFill>
        <p:spPr>
          <a:xfrm>
            <a:off x="2825623" y="2133600"/>
            <a:ext cx="8303646" cy="3507836"/>
          </a:xfrm>
          <a:prstGeom prst="rect">
            <a:avLst/>
          </a:prstGeom>
        </p:spPr>
      </p:pic>
    </p:spTree>
    <p:extLst>
      <p:ext uri="{BB962C8B-B14F-4D97-AF65-F5344CB8AC3E}">
        <p14:creationId xmlns:p14="http://schemas.microsoft.com/office/powerpoint/2010/main" val="1037053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9F269-F4F1-17BD-9988-FFFC674E1136}"/>
              </a:ext>
            </a:extLst>
          </p:cNvPr>
          <p:cNvSpPr>
            <a:spLocks noGrp="1"/>
          </p:cNvSpPr>
          <p:nvPr>
            <p:ph type="title"/>
          </p:nvPr>
        </p:nvSpPr>
        <p:spPr/>
        <p:txBody>
          <a:bodyPr/>
          <a:lstStyle/>
          <a:p>
            <a:r>
              <a:rPr lang="en-US" dirty="0"/>
              <a:t>Four categories of Data dictionary</a:t>
            </a:r>
            <a:endParaRPr lang="en-AU" dirty="0"/>
          </a:p>
        </p:txBody>
      </p:sp>
      <p:sp>
        <p:nvSpPr>
          <p:cNvPr id="3" name="Content Placeholder 2">
            <a:extLst>
              <a:ext uri="{FF2B5EF4-FFF2-40B4-BE49-F238E27FC236}">
                <a16:creationId xmlns:a16="http://schemas.microsoft.com/office/drawing/2014/main" id="{8770812B-E6DF-49B0-5318-53F67F3EF5E5}"/>
              </a:ext>
            </a:extLst>
          </p:cNvPr>
          <p:cNvSpPr>
            <a:spLocks noGrp="1"/>
          </p:cNvSpPr>
          <p:nvPr>
            <p:ph idx="1"/>
          </p:nvPr>
        </p:nvSpPr>
        <p:spPr/>
        <p:txBody>
          <a:bodyPr/>
          <a:lstStyle/>
          <a:p>
            <a:r>
              <a:rPr lang="en-US" dirty="0"/>
              <a:t>Data flows</a:t>
            </a:r>
          </a:p>
          <a:p>
            <a:r>
              <a:rPr lang="en-US" dirty="0"/>
              <a:t>Data structure</a:t>
            </a:r>
          </a:p>
          <a:p>
            <a:r>
              <a:rPr lang="en-US" dirty="0"/>
              <a:t>Data elements</a:t>
            </a:r>
          </a:p>
          <a:p>
            <a:r>
              <a:rPr lang="en-US" dirty="0"/>
              <a:t>Data stores</a:t>
            </a:r>
            <a:endParaRPr lang="en-AU" dirty="0"/>
          </a:p>
        </p:txBody>
      </p:sp>
    </p:spTree>
    <p:extLst>
      <p:ext uri="{BB962C8B-B14F-4D97-AF65-F5344CB8AC3E}">
        <p14:creationId xmlns:p14="http://schemas.microsoft.com/office/powerpoint/2010/main" val="3776145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74C1-8F9B-E27F-B268-4F64F65A19B7}"/>
              </a:ext>
            </a:extLst>
          </p:cNvPr>
          <p:cNvSpPr>
            <a:spLocks noGrp="1"/>
          </p:cNvSpPr>
          <p:nvPr>
            <p:ph type="title"/>
          </p:nvPr>
        </p:nvSpPr>
        <p:spPr/>
        <p:txBody>
          <a:bodyPr/>
          <a:lstStyle/>
          <a:p>
            <a:r>
              <a:rPr lang="en-US" dirty="0"/>
              <a:t>Defining the data flow</a:t>
            </a:r>
            <a:endParaRPr lang="en-AU" dirty="0"/>
          </a:p>
        </p:txBody>
      </p:sp>
      <p:sp>
        <p:nvSpPr>
          <p:cNvPr id="3" name="Content Placeholder 2">
            <a:extLst>
              <a:ext uri="{FF2B5EF4-FFF2-40B4-BE49-F238E27FC236}">
                <a16:creationId xmlns:a16="http://schemas.microsoft.com/office/drawing/2014/main" id="{C9670081-3AEE-C56C-135E-73E03C625800}"/>
              </a:ext>
            </a:extLst>
          </p:cNvPr>
          <p:cNvSpPr>
            <a:spLocks noGrp="1"/>
          </p:cNvSpPr>
          <p:nvPr>
            <p:ph idx="1"/>
          </p:nvPr>
        </p:nvSpPr>
        <p:spPr/>
        <p:txBody>
          <a:bodyPr/>
          <a:lstStyle/>
          <a:p>
            <a:r>
              <a:rPr lang="en-US" dirty="0"/>
              <a:t>Data flow is a collection of data elements</a:t>
            </a:r>
          </a:p>
          <a:p>
            <a:r>
              <a:rPr lang="en-US" dirty="0"/>
              <a:t>It is the first component to be defines</a:t>
            </a:r>
          </a:p>
          <a:p>
            <a:r>
              <a:rPr lang="en-US" dirty="0"/>
              <a:t>Elements/Fields: used to describe details of each data flow</a:t>
            </a:r>
          </a:p>
          <a:p>
            <a:r>
              <a:rPr lang="en-US" dirty="0"/>
              <a:t>Data structure: group of elements</a:t>
            </a:r>
            <a:endParaRPr lang="en-AU" dirty="0"/>
          </a:p>
        </p:txBody>
      </p:sp>
    </p:spTree>
    <p:extLst>
      <p:ext uri="{BB962C8B-B14F-4D97-AF65-F5344CB8AC3E}">
        <p14:creationId xmlns:p14="http://schemas.microsoft.com/office/powerpoint/2010/main" val="2184643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A64A-02BD-1854-D21C-5F7CBCAAAC74}"/>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097B0FEE-C980-1A8D-F821-25D5752DC4A8}"/>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6A6A6059-6AC9-95A3-43B3-AAAAEA0A8F6C}"/>
              </a:ext>
            </a:extLst>
          </p:cNvPr>
          <p:cNvPicPr>
            <a:picLocks noChangeAspect="1"/>
          </p:cNvPicPr>
          <p:nvPr/>
        </p:nvPicPr>
        <p:blipFill>
          <a:blip r:embed="rId2"/>
          <a:stretch>
            <a:fillRect/>
          </a:stretch>
        </p:blipFill>
        <p:spPr>
          <a:xfrm>
            <a:off x="776287" y="671512"/>
            <a:ext cx="10639425" cy="5514975"/>
          </a:xfrm>
          <a:prstGeom prst="rect">
            <a:avLst/>
          </a:prstGeom>
        </p:spPr>
      </p:pic>
    </p:spTree>
    <p:extLst>
      <p:ext uri="{BB962C8B-B14F-4D97-AF65-F5344CB8AC3E}">
        <p14:creationId xmlns:p14="http://schemas.microsoft.com/office/powerpoint/2010/main" val="1554219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834E-1EFE-AB0E-02A5-475BD614CC58}"/>
              </a:ext>
            </a:extLst>
          </p:cNvPr>
          <p:cNvSpPr>
            <a:spLocks noGrp="1"/>
          </p:cNvSpPr>
          <p:nvPr>
            <p:ph type="title"/>
          </p:nvPr>
        </p:nvSpPr>
        <p:spPr/>
        <p:txBody>
          <a:bodyPr/>
          <a:lstStyle/>
          <a:p>
            <a:r>
              <a:rPr lang="en-US" dirty="0"/>
              <a:t>Describing data structures</a:t>
            </a:r>
            <a:endParaRPr lang="en-AU" dirty="0"/>
          </a:p>
        </p:txBody>
      </p:sp>
      <p:sp>
        <p:nvSpPr>
          <p:cNvPr id="3" name="Content Placeholder 2">
            <a:extLst>
              <a:ext uri="{FF2B5EF4-FFF2-40B4-BE49-F238E27FC236}">
                <a16:creationId xmlns:a16="http://schemas.microsoft.com/office/drawing/2014/main" id="{A9230829-9F30-AF8D-CCE2-BD900D1B1B82}"/>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5079A9BE-A77E-547A-ED3C-63CEBA28D21C}"/>
              </a:ext>
            </a:extLst>
          </p:cNvPr>
          <p:cNvPicPr>
            <a:picLocks noChangeAspect="1"/>
          </p:cNvPicPr>
          <p:nvPr/>
        </p:nvPicPr>
        <p:blipFill>
          <a:blip r:embed="rId2"/>
          <a:stretch>
            <a:fillRect/>
          </a:stretch>
        </p:blipFill>
        <p:spPr>
          <a:xfrm>
            <a:off x="824753" y="2133600"/>
            <a:ext cx="10967208" cy="4006222"/>
          </a:xfrm>
          <a:prstGeom prst="rect">
            <a:avLst/>
          </a:prstGeom>
        </p:spPr>
      </p:pic>
    </p:spTree>
    <p:extLst>
      <p:ext uri="{BB962C8B-B14F-4D97-AF65-F5344CB8AC3E}">
        <p14:creationId xmlns:p14="http://schemas.microsoft.com/office/powerpoint/2010/main" val="1769287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83971-15AA-34BD-3701-220A69A712E4}"/>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C07FE47C-81A2-8E27-749C-BECC05409184}"/>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75264B77-7133-3DDC-A67B-796CE548F0D7}"/>
              </a:ext>
            </a:extLst>
          </p:cNvPr>
          <p:cNvPicPr>
            <a:picLocks noChangeAspect="1"/>
          </p:cNvPicPr>
          <p:nvPr/>
        </p:nvPicPr>
        <p:blipFill>
          <a:blip r:embed="rId2"/>
          <a:stretch>
            <a:fillRect/>
          </a:stretch>
        </p:blipFill>
        <p:spPr>
          <a:xfrm>
            <a:off x="395170" y="385762"/>
            <a:ext cx="11932981" cy="6086475"/>
          </a:xfrm>
          <a:prstGeom prst="rect">
            <a:avLst/>
          </a:prstGeom>
        </p:spPr>
      </p:pic>
    </p:spTree>
    <p:extLst>
      <p:ext uri="{BB962C8B-B14F-4D97-AF65-F5344CB8AC3E}">
        <p14:creationId xmlns:p14="http://schemas.microsoft.com/office/powerpoint/2010/main" val="1887361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8016-477A-08DC-4BEC-416C886E0569}"/>
              </a:ext>
            </a:extLst>
          </p:cNvPr>
          <p:cNvSpPr>
            <a:spLocks noGrp="1"/>
          </p:cNvSpPr>
          <p:nvPr>
            <p:ph type="title"/>
          </p:nvPr>
        </p:nvSpPr>
        <p:spPr/>
        <p:txBody>
          <a:bodyPr/>
          <a:lstStyle/>
          <a:p>
            <a:r>
              <a:rPr lang="en-US" dirty="0"/>
              <a:t>Example 2</a:t>
            </a:r>
            <a:endParaRPr lang="en-AU" dirty="0"/>
          </a:p>
        </p:txBody>
      </p:sp>
      <p:sp>
        <p:nvSpPr>
          <p:cNvPr id="3" name="Content Placeholder 2">
            <a:extLst>
              <a:ext uri="{FF2B5EF4-FFF2-40B4-BE49-F238E27FC236}">
                <a16:creationId xmlns:a16="http://schemas.microsoft.com/office/drawing/2014/main" id="{14DDEB37-3BD7-F1A2-FF5E-927DC7EA7425}"/>
              </a:ext>
            </a:extLst>
          </p:cNvPr>
          <p:cNvSpPr>
            <a:spLocks noGrp="1"/>
          </p:cNvSpPr>
          <p:nvPr>
            <p:ph sz="quarter" idx="13"/>
          </p:nvPr>
        </p:nvSpPr>
        <p:spPr/>
        <p:txBody>
          <a:bodyPr/>
          <a:lstStyle/>
          <a:p>
            <a:endParaRPr lang="en-AU"/>
          </a:p>
        </p:txBody>
      </p:sp>
      <p:pic>
        <p:nvPicPr>
          <p:cNvPr id="7" name="Picture 6">
            <a:extLst>
              <a:ext uri="{FF2B5EF4-FFF2-40B4-BE49-F238E27FC236}">
                <a16:creationId xmlns:a16="http://schemas.microsoft.com/office/drawing/2014/main" id="{136B54E6-2AD3-5F50-EB51-4098BFDCB16F}"/>
              </a:ext>
            </a:extLst>
          </p:cNvPr>
          <p:cNvPicPr>
            <a:picLocks noChangeAspect="1"/>
          </p:cNvPicPr>
          <p:nvPr/>
        </p:nvPicPr>
        <p:blipFill>
          <a:blip r:embed="rId2"/>
          <a:stretch>
            <a:fillRect/>
          </a:stretch>
        </p:blipFill>
        <p:spPr>
          <a:xfrm>
            <a:off x="1956222" y="1428323"/>
            <a:ext cx="7458366" cy="5244522"/>
          </a:xfrm>
          <a:prstGeom prst="rect">
            <a:avLst/>
          </a:prstGeom>
        </p:spPr>
      </p:pic>
    </p:spTree>
    <p:extLst>
      <p:ext uri="{BB962C8B-B14F-4D97-AF65-F5344CB8AC3E}">
        <p14:creationId xmlns:p14="http://schemas.microsoft.com/office/powerpoint/2010/main" val="3856095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FD5F6-C57E-9ADA-327C-C77C6FFFD70C}"/>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7B9B58C5-C93E-F538-466D-240780370D27}"/>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0C7F6574-7503-4571-D443-BE187A15585D}"/>
              </a:ext>
            </a:extLst>
          </p:cNvPr>
          <p:cNvPicPr>
            <a:picLocks noChangeAspect="1"/>
          </p:cNvPicPr>
          <p:nvPr/>
        </p:nvPicPr>
        <p:blipFill>
          <a:blip r:embed="rId2"/>
          <a:stretch>
            <a:fillRect/>
          </a:stretch>
        </p:blipFill>
        <p:spPr>
          <a:xfrm>
            <a:off x="1233487" y="852487"/>
            <a:ext cx="10606380" cy="5620031"/>
          </a:xfrm>
          <a:prstGeom prst="rect">
            <a:avLst/>
          </a:prstGeom>
        </p:spPr>
      </p:pic>
    </p:spTree>
    <p:extLst>
      <p:ext uri="{BB962C8B-B14F-4D97-AF65-F5344CB8AC3E}">
        <p14:creationId xmlns:p14="http://schemas.microsoft.com/office/powerpoint/2010/main" val="1105218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E5690-954B-5316-3679-93129815E288}"/>
              </a:ext>
            </a:extLst>
          </p:cNvPr>
          <p:cNvSpPr>
            <a:spLocks noGrp="1"/>
          </p:cNvSpPr>
          <p:nvPr>
            <p:ph type="title"/>
          </p:nvPr>
        </p:nvSpPr>
        <p:spPr/>
        <p:txBody>
          <a:bodyPr/>
          <a:lstStyle/>
          <a:p>
            <a:r>
              <a:rPr lang="en-US" dirty="0"/>
              <a:t>Data elements</a:t>
            </a:r>
            <a:endParaRPr lang="en-AU" dirty="0"/>
          </a:p>
        </p:txBody>
      </p:sp>
      <p:sp>
        <p:nvSpPr>
          <p:cNvPr id="3" name="Content Placeholder 2">
            <a:extLst>
              <a:ext uri="{FF2B5EF4-FFF2-40B4-BE49-F238E27FC236}">
                <a16:creationId xmlns:a16="http://schemas.microsoft.com/office/drawing/2014/main" id="{0F0F0BC6-187D-5F9F-A377-24418FC97787}"/>
              </a:ext>
            </a:extLst>
          </p:cNvPr>
          <p:cNvSpPr>
            <a:spLocks noGrp="1"/>
          </p:cNvSpPr>
          <p:nvPr>
            <p:ph idx="1"/>
          </p:nvPr>
        </p:nvSpPr>
        <p:spPr/>
        <p:txBody>
          <a:bodyPr/>
          <a:lstStyle/>
          <a:p>
            <a:r>
              <a:rPr lang="en-US" dirty="0"/>
              <a:t>Data elements definitions describe a data type.</a:t>
            </a:r>
          </a:p>
          <a:p>
            <a:r>
              <a:rPr lang="en-US" dirty="0"/>
              <a:t>Each element should also be defined to indicate specifically what it represents. It should be specific.</a:t>
            </a:r>
            <a:endParaRPr lang="en-AU" dirty="0"/>
          </a:p>
        </p:txBody>
      </p:sp>
    </p:spTree>
    <p:extLst>
      <p:ext uri="{BB962C8B-B14F-4D97-AF65-F5344CB8AC3E}">
        <p14:creationId xmlns:p14="http://schemas.microsoft.com/office/powerpoint/2010/main" val="706058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CC79-7893-F6B0-2B24-06437710BFA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5F1B79BC-A64C-1F02-5657-A2690E6C2052}"/>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E239BCD0-6B5D-4BA8-0C0D-582D16C7DA87}"/>
              </a:ext>
            </a:extLst>
          </p:cNvPr>
          <p:cNvPicPr>
            <a:picLocks noChangeAspect="1"/>
          </p:cNvPicPr>
          <p:nvPr/>
        </p:nvPicPr>
        <p:blipFill>
          <a:blip r:embed="rId2"/>
          <a:stretch>
            <a:fillRect/>
          </a:stretch>
        </p:blipFill>
        <p:spPr>
          <a:xfrm>
            <a:off x="1028700" y="604837"/>
            <a:ext cx="10134600" cy="5648325"/>
          </a:xfrm>
          <a:prstGeom prst="rect">
            <a:avLst/>
          </a:prstGeom>
        </p:spPr>
      </p:pic>
    </p:spTree>
    <p:extLst>
      <p:ext uri="{BB962C8B-B14F-4D97-AF65-F5344CB8AC3E}">
        <p14:creationId xmlns:p14="http://schemas.microsoft.com/office/powerpoint/2010/main" val="30806536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E968-C87A-1E47-1C81-91FD2E89AA6B}"/>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D8E3E89A-03C5-D52A-5A08-80B853AAADB7}"/>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4F68E629-AAB4-4AE3-FBD3-A372B0F25427}"/>
              </a:ext>
            </a:extLst>
          </p:cNvPr>
          <p:cNvPicPr>
            <a:picLocks noChangeAspect="1"/>
          </p:cNvPicPr>
          <p:nvPr/>
        </p:nvPicPr>
        <p:blipFill>
          <a:blip r:embed="rId2"/>
          <a:stretch>
            <a:fillRect/>
          </a:stretch>
        </p:blipFill>
        <p:spPr>
          <a:xfrm>
            <a:off x="2461035" y="756956"/>
            <a:ext cx="8159619" cy="5469031"/>
          </a:xfrm>
          <a:prstGeom prst="rect">
            <a:avLst/>
          </a:prstGeom>
        </p:spPr>
      </p:pic>
    </p:spTree>
    <p:extLst>
      <p:ext uri="{BB962C8B-B14F-4D97-AF65-F5344CB8AC3E}">
        <p14:creationId xmlns:p14="http://schemas.microsoft.com/office/powerpoint/2010/main" val="1581541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A0166-2CB7-A20F-9F20-058BDFF7C0C8}"/>
              </a:ext>
            </a:extLst>
          </p:cNvPr>
          <p:cNvSpPr>
            <a:spLocks noGrp="1"/>
          </p:cNvSpPr>
          <p:nvPr>
            <p:ph type="title"/>
          </p:nvPr>
        </p:nvSpPr>
        <p:spPr/>
        <p:txBody>
          <a:bodyPr/>
          <a:lstStyle/>
          <a:p>
            <a:r>
              <a:rPr lang="en-US" dirty="0"/>
              <a:t>Data stores</a:t>
            </a:r>
            <a:endParaRPr lang="en-AU" dirty="0"/>
          </a:p>
        </p:txBody>
      </p:sp>
      <p:sp>
        <p:nvSpPr>
          <p:cNvPr id="3" name="Content Placeholder 2">
            <a:extLst>
              <a:ext uri="{FF2B5EF4-FFF2-40B4-BE49-F238E27FC236}">
                <a16:creationId xmlns:a16="http://schemas.microsoft.com/office/drawing/2014/main" id="{3FF439B0-D062-FA9D-0794-AB815FFB3704}"/>
              </a:ext>
            </a:extLst>
          </p:cNvPr>
          <p:cNvSpPr>
            <a:spLocks noGrp="1"/>
          </p:cNvSpPr>
          <p:nvPr>
            <p:ph idx="1"/>
          </p:nvPr>
        </p:nvSpPr>
        <p:spPr/>
        <p:txBody>
          <a:bodyPr/>
          <a:lstStyle/>
          <a:p>
            <a:r>
              <a:rPr lang="en-US" dirty="0"/>
              <a:t>Data stores are created for each different data entity being stored.</a:t>
            </a:r>
            <a:endParaRPr lang="en-AU" dirty="0"/>
          </a:p>
        </p:txBody>
      </p:sp>
    </p:spTree>
    <p:extLst>
      <p:ext uri="{BB962C8B-B14F-4D97-AF65-F5344CB8AC3E}">
        <p14:creationId xmlns:p14="http://schemas.microsoft.com/office/powerpoint/2010/main" val="3237794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F91A-B205-D2CD-EE47-425B40C77122}"/>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548EC8AC-6CA4-113D-D72F-C882C51E9A39}"/>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52B4AEE5-4019-F549-2FA9-2B895BA59017}"/>
              </a:ext>
            </a:extLst>
          </p:cNvPr>
          <p:cNvPicPr>
            <a:picLocks noChangeAspect="1"/>
          </p:cNvPicPr>
          <p:nvPr/>
        </p:nvPicPr>
        <p:blipFill>
          <a:blip r:embed="rId2"/>
          <a:stretch>
            <a:fillRect/>
          </a:stretch>
        </p:blipFill>
        <p:spPr>
          <a:xfrm>
            <a:off x="1776412" y="509587"/>
            <a:ext cx="8639175" cy="5838825"/>
          </a:xfrm>
          <a:prstGeom prst="rect">
            <a:avLst/>
          </a:prstGeom>
        </p:spPr>
      </p:pic>
    </p:spTree>
    <p:extLst>
      <p:ext uri="{BB962C8B-B14F-4D97-AF65-F5344CB8AC3E}">
        <p14:creationId xmlns:p14="http://schemas.microsoft.com/office/powerpoint/2010/main" val="1046326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2F7C-8A95-7404-3EF3-967A0A41B151}"/>
              </a:ext>
            </a:extLst>
          </p:cNvPr>
          <p:cNvSpPr>
            <a:spLocks noGrp="1"/>
          </p:cNvSpPr>
          <p:nvPr>
            <p:ph type="title"/>
          </p:nvPr>
        </p:nvSpPr>
        <p:spPr/>
        <p:txBody>
          <a:bodyPr/>
          <a:lstStyle/>
          <a:p>
            <a:r>
              <a:rPr lang="en-US" dirty="0"/>
              <a:t>Creating data dictionary: Example</a:t>
            </a:r>
            <a:endParaRPr lang="en-AU" dirty="0"/>
          </a:p>
        </p:txBody>
      </p:sp>
      <p:sp>
        <p:nvSpPr>
          <p:cNvPr id="3" name="Content Placeholder 2">
            <a:extLst>
              <a:ext uri="{FF2B5EF4-FFF2-40B4-BE49-F238E27FC236}">
                <a16:creationId xmlns:a16="http://schemas.microsoft.com/office/drawing/2014/main" id="{C188E4AB-2EB8-99A3-2801-0857B0F4D509}"/>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126FC222-75D3-E2CD-8F2D-0C5D4D6E397C}"/>
              </a:ext>
            </a:extLst>
          </p:cNvPr>
          <p:cNvPicPr>
            <a:picLocks noChangeAspect="1"/>
          </p:cNvPicPr>
          <p:nvPr/>
        </p:nvPicPr>
        <p:blipFill>
          <a:blip r:embed="rId2"/>
          <a:stretch>
            <a:fillRect/>
          </a:stretch>
        </p:blipFill>
        <p:spPr>
          <a:xfrm>
            <a:off x="979487" y="1352550"/>
            <a:ext cx="10525125" cy="5505450"/>
          </a:xfrm>
          <a:prstGeom prst="rect">
            <a:avLst/>
          </a:prstGeom>
        </p:spPr>
      </p:pic>
    </p:spTree>
    <p:extLst>
      <p:ext uri="{BB962C8B-B14F-4D97-AF65-F5344CB8AC3E}">
        <p14:creationId xmlns:p14="http://schemas.microsoft.com/office/powerpoint/2010/main" val="15434152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6DCC-35B4-E24E-002F-633A918D23F9}"/>
              </a:ext>
            </a:extLst>
          </p:cNvPr>
          <p:cNvSpPr>
            <a:spLocks noGrp="1"/>
          </p:cNvSpPr>
          <p:nvPr>
            <p:ph type="title"/>
          </p:nvPr>
        </p:nvSpPr>
        <p:spPr/>
        <p:txBody>
          <a:bodyPr/>
          <a:lstStyle/>
          <a:p>
            <a:r>
              <a:rPr lang="en-US" dirty="0"/>
              <a:t>Types of data dictionary</a:t>
            </a:r>
            <a:endParaRPr lang="en-AU" dirty="0"/>
          </a:p>
        </p:txBody>
      </p:sp>
      <p:sp>
        <p:nvSpPr>
          <p:cNvPr id="3" name="Content Placeholder 2">
            <a:extLst>
              <a:ext uri="{FF2B5EF4-FFF2-40B4-BE49-F238E27FC236}">
                <a16:creationId xmlns:a16="http://schemas.microsoft.com/office/drawing/2014/main" id="{2AE171AF-0F86-6FA6-2990-BA761D6B951A}"/>
              </a:ext>
            </a:extLst>
          </p:cNvPr>
          <p:cNvSpPr>
            <a:spLocks noGrp="1"/>
          </p:cNvSpPr>
          <p:nvPr>
            <p:ph idx="1"/>
          </p:nvPr>
        </p:nvSpPr>
        <p:spPr/>
        <p:txBody>
          <a:bodyPr/>
          <a:lstStyle/>
          <a:p>
            <a:r>
              <a:rPr lang="en-US" dirty="0"/>
              <a:t>Active</a:t>
            </a:r>
          </a:p>
          <a:p>
            <a:r>
              <a:rPr lang="en-US" dirty="0"/>
              <a:t>Passive</a:t>
            </a:r>
            <a:endParaRPr lang="en-AU" dirty="0"/>
          </a:p>
        </p:txBody>
      </p:sp>
      <p:pic>
        <p:nvPicPr>
          <p:cNvPr id="5" name="Picture 4">
            <a:extLst>
              <a:ext uri="{FF2B5EF4-FFF2-40B4-BE49-F238E27FC236}">
                <a16:creationId xmlns:a16="http://schemas.microsoft.com/office/drawing/2014/main" id="{27848F1B-5ACB-289E-8E2B-98B674A8021C}"/>
              </a:ext>
            </a:extLst>
          </p:cNvPr>
          <p:cNvPicPr>
            <a:picLocks noChangeAspect="1"/>
          </p:cNvPicPr>
          <p:nvPr/>
        </p:nvPicPr>
        <p:blipFill>
          <a:blip r:embed="rId2"/>
          <a:stretch>
            <a:fillRect/>
          </a:stretch>
        </p:blipFill>
        <p:spPr>
          <a:xfrm>
            <a:off x="4970775" y="2133600"/>
            <a:ext cx="5770234" cy="3443426"/>
          </a:xfrm>
          <a:prstGeom prst="rect">
            <a:avLst/>
          </a:prstGeom>
        </p:spPr>
      </p:pic>
    </p:spTree>
    <p:extLst>
      <p:ext uri="{BB962C8B-B14F-4D97-AF65-F5344CB8AC3E}">
        <p14:creationId xmlns:p14="http://schemas.microsoft.com/office/powerpoint/2010/main" val="3797021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8A54-4F5D-A8D4-ECB9-84332610B340}"/>
              </a:ext>
            </a:extLst>
          </p:cNvPr>
          <p:cNvSpPr>
            <a:spLocks noGrp="1"/>
          </p:cNvSpPr>
          <p:nvPr>
            <p:ph type="title"/>
          </p:nvPr>
        </p:nvSpPr>
        <p:spPr/>
        <p:txBody>
          <a:bodyPr/>
          <a:lstStyle/>
          <a:p>
            <a:r>
              <a:rPr lang="en-US" dirty="0"/>
              <a:t>Active data dictionary</a:t>
            </a:r>
            <a:endParaRPr lang="en-AU" dirty="0"/>
          </a:p>
        </p:txBody>
      </p:sp>
      <p:sp>
        <p:nvSpPr>
          <p:cNvPr id="3" name="Content Placeholder 2">
            <a:extLst>
              <a:ext uri="{FF2B5EF4-FFF2-40B4-BE49-F238E27FC236}">
                <a16:creationId xmlns:a16="http://schemas.microsoft.com/office/drawing/2014/main" id="{7C311318-F0E1-5577-81D9-B0F4D683F65F}"/>
              </a:ext>
            </a:extLst>
          </p:cNvPr>
          <p:cNvSpPr>
            <a:spLocks noGrp="1"/>
          </p:cNvSpPr>
          <p:nvPr>
            <p:ph idx="1"/>
          </p:nvPr>
        </p:nvSpPr>
        <p:spPr/>
        <p:txBody>
          <a:bodyPr>
            <a:normAutofit fontScale="92500" lnSpcReduction="20000"/>
          </a:bodyPr>
          <a:lstStyle/>
          <a:p>
            <a:pPr algn="just"/>
            <a:r>
              <a:rPr lang="en-US" b="0" i="0" dirty="0">
                <a:solidFill>
                  <a:srgbClr val="273239"/>
                </a:solidFill>
                <a:effectLst/>
                <a:latin typeface="Nunito" pitchFamily="2" charset="0"/>
              </a:rPr>
              <a:t>An active data dictionary is a type of dictionary that is very consistent and managed automatically by the DBMS. </a:t>
            </a:r>
          </a:p>
          <a:p>
            <a:pPr lvl="1" algn="just"/>
            <a:r>
              <a:rPr lang="en-US" b="0" i="0" dirty="0">
                <a:solidFill>
                  <a:srgbClr val="273239"/>
                </a:solidFill>
                <a:effectLst/>
                <a:latin typeface="Nunito" pitchFamily="2" charset="0"/>
              </a:rPr>
              <a:t>In the active data dictionary, when any modification or changes is executed by the DBMS, then this dictionary it also gets modified by the DBMS automatically.</a:t>
            </a:r>
          </a:p>
          <a:p>
            <a:pPr lvl="1" algn="just"/>
            <a:r>
              <a:rPr lang="en-US" b="0" i="0" dirty="0">
                <a:solidFill>
                  <a:srgbClr val="273239"/>
                </a:solidFill>
                <a:effectLst/>
                <a:latin typeface="Nunito" pitchFamily="2" charset="0"/>
              </a:rPr>
              <a:t>Any alteration or modification in the structure of the database can also be seen in the data dictionary with the help of its feature </a:t>
            </a:r>
            <a:r>
              <a:rPr lang="en-US" b="0" i="0" dirty="0" err="1">
                <a:solidFill>
                  <a:srgbClr val="273239"/>
                </a:solidFill>
                <a:effectLst/>
                <a:latin typeface="Nunito" pitchFamily="2" charset="0"/>
              </a:rPr>
              <a:t>i.e</a:t>
            </a:r>
            <a:r>
              <a:rPr lang="en-US" b="0" i="0" dirty="0">
                <a:solidFill>
                  <a:srgbClr val="273239"/>
                </a:solidFill>
                <a:effectLst/>
                <a:latin typeface="Nunito" pitchFamily="2" charset="0"/>
              </a:rPr>
              <a:t>, automatic updating of information by the DBMS. </a:t>
            </a:r>
          </a:p>
          <a:p>
            <a:pPr lvl="1" algn="just"/>
            <a:r>
              <a:rPr lang="en-US" b="0" i="0" dirty="0">
                <a:solidFill>
                  <a:srgbClr val="273239"/>
                </a:solidFill>
                <a:effectLst/>
                <a:latin typeface="Nunito" pitchFamily="2" charset="0"/>
              </a:rPr>
              <a:t>In this dictionary, there is some impact on the structure of the database in the modification process or when we are changing some data in the database.</a:t>
            </a:r>
          </a:p>
          <a:p>
            <a:pPr algn="just"/>
            <a:r>
              <a:rPr lang="en-US" b="0" i="0" dirty="0">
                <a:solidFill>
                  <a:srgbClr val="273239"/>
                </a:solidFill>
                <a:effectLst/>
                <a:latin typeface="Nunito" pitchFamily="2" charset="0"/>
              </a:rPr>
              <a:t>The benefit of this data dictionary is that it does not need any external maintenance software or tool and also there is no extra cost for the maintenance of the data dictionary as the database management system automatically manages this dictionary.</a:t>
            </a:r>
            <a:endParaRPr lang="en-AU" dirty="0"/>
          </a:p>
        </p:txBody>
      </p:sp>
    </p:spTree>
    <p:extLst>
      <p:ext uri="{BB962C8B-B14F-4D97-AF65-F5344CB8AC3E}">
        <p14:creationId xmlns:p14="http://schemas.microsoft.com/office/powerpoint/2010/main" val="588300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1E0F2-CDC3-DFC4-3D75-62C40D173BAD}"/>
              </a:ext>
            </a:extLst>
          </p:cNvPr>
          <p:cNvSpPr>
            <a:spLocks noGrp="1"/>
          </p:cNvSpPr>
          <p:nvPr>
            <p:ph type="title"/>
          </p:nvPr>
        </p:nvSpPr>
        <p:spPr/>
        <p:txBody>
          <a:bodyPr/>
          <a:lstStyle/>
          <a:p>
            <a:r>
              <a:rPr lang="en-US" dirty="0"/>
              <a:t>Passive data dictionary</a:t>
            </a:r>
            <a:endParaRPr lang="en-AU" dirty="0"/>
          </a:p>
        </p:txBody>
      </p:sp>
      <p:sp>
        <p:nvSpPr>
          <p:cNvPr id="3" name="Content Placeholder 2">
            <a:extLst>
              <a:ext uri="{FF2B5EF4-FFF2-40B4-BE49-F238E27FC236}">
                <a16:creationId xmlns:a16="http://schemas.microsoft.com/office/drawing/2014/main" id="{93719CEA-B58B-D538-11C4-58BC6BA5D2A0}"/>
              </a:ext>
            </a:extLst>
          </p:cNvPr>
          <p:cNvSpPr>
            <a:spLocks noGrp="1"/>
          </p:cNvSpPr>
          <p:nvPr>
            <p:ph idx="1"/>
          </p:nvPr>
        </p:nvSpPr>
        <p:spPr/>
        <p:txBody>
          <a:bodyPr>
            <a:normAutofit fontScale="92500" lnSpcReduction="20000"/>
          </a:bodyPr>
          <a:lstStyle/>
          <a:p>
            <a:pPr algn="just"/>
            <a:r>
              <a:rPr lang="en-US" b="0" i="0" dirty="0">
                <a:solidFill>
                  <a:srgbClr val="273239"/>
                </a:solidFill>
                <a:effectLst/>
                <a:latin typeface="Nunito" pitchFamily="2" charset="0"/>
              </a:rPr>
              <a:t>This data dictionary also has the storage for centralizing the metadata. Also, there is no impact on the structure (means the structure can be modified) of the database in the passive data dictionary which was in the case of the active data dictionary. </a:t>
            </a:r>
          </a:p>
          <a:p>
            <a:pPr algn="just"/>
            <a:r>
              <a:rPr lang="en-US" b="0" i="0" dirty="0">
                <a:solidFill>
                  <a:srgbClr val="273239"/>
                </a:solidFill>
                <a:effectLst/>
                <a:latin typeface="Nunito" pitchFamily="2" charset="0"/>
              </a:rPr>
              <a:t>One of the disadvantages of a passive data dictionary is that it does not require any dedicated software for updating or modification. </a:t>
            </a:r>
          </a:p>
          <a:p>
            <a:pPr algn="just"/>
            <a:r>
              <a:rPr lang="en-US" b="0" i="0" dirty="0">
                <a:solidFill>
                  <a:srgbClr val="273239"/>
                </a:solidFill>
                <a:effectLst/>
                <a:latin typeface="Nunito" pitchFamily="2" charset="0"/>
              </a:rPr>
              <a:t>Another disadvantage of this dictionary is that it requires a lot of maintenance cost and also requires other teams to manually maintain the database and if this process is not done or handled correctly then there is a chance that the database and data dictionary gets out of sync. </a:t>
            </a:r>
          </a:p>
          <a:p>
            <a:pPr algn="just"/>
            <a:r>
              <a:rPr lang="en-US" b="0" i="0" dirty="0">
                <a:solidFill>
                  <a:srgbClr val="273239"/>
                </a:solidFill>
                <a:effectLst/>
                <a:latin typeface="Nunito" pitchFamily="2" charset="0"/>
              </a:rPr>
              <a:t>Also, this data dictionary is not a choice for many users as it is not easy to maintain as an active dictionary.</a:t>
            </a:r>
            <a:endParaRPr lang="en-AU" dirty="0"/>
          </a:p>
        </p:txBody>
      </p:sp>
    </p:spTree>
    <p:extLst>
      <p:ext uri="{BB962C8B-B14F-4D97-AF65-F5344CB8AC3E}">
        <p14:creationId xmlns:p14="http://schemas.microsoft.com/office/powerpoint/2010/main" val="189643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5923-F8B0-D3AE-21C3-305BC2712FC2}"/>
              </a:ext>
            </a:extLst>
          </p:cNvPr>
          <p:cNvSpPr>
            <a:spLocks noGrp="1"/>
          </p:cNvSpPr>
          <p:nvPr>
            <p:ph type="title"/>
          </p:nvPr>
        </p:nvSpPr>
        <p:spPr/>
        <p:txBody>
          <a:bodyPr/>
          <a:lstStyle/>
          <a:p>
            <a:r>
              <a:rPr lang="en-US" dirty="0"/>
              <a:t>Example 3</a:t>
            </a:r>
            <a:endParaRPr lang="en-AU" dirty="0"/>
          </a:p>
        </p:txBody>
      </p:sp>
      <p:sp>
        <p:nvSpPr>
          <p:cNvPr id="3" name="Content Placeholder 2">
            <a:extLst>
              <a:ext uri="{FF2B5EF4-FFF2-40B4-BE49-F238E27FC236}">
                <a16:creationId xmlns:a16="http://schemas.microsoft.com/office/drawing/2014/main" id="{2185720A-A03D-9FCF-8088-B5EC2A581090}"/>
              </a:ext>
            </a:extLst>
          </p:cNvPr>
          <p:cNvSpPr>
            <a:spLocks noGrp="1"/>
          </p:cNvSpPr>
          <p:nvPr>
            <p:ph sz="quarter" idx="13"/>
          </p:nvPr>
        </p:nvSpPr>
        <p:spPr/>
        <p:txBody>
          <a:bodyPr/>
          <a:lstStyle/>
          <a:p>
            <a:endParaRPr lang="en-AU"/>
          </a:p>
        </p:txBody>
      </p:sp>
      <p:pic>
        <p:nvPicPr>
          <p:cNvPr id="5" name="Picture 4">
            <a:extLst>
              <a:ext uri="{FF2B5EF4-FFF2-40B4-BE49-F238E27FC236}">
                <a16:creationId xmlns:a16="http://schemas.microsoft.com/office/drawing/2014/main" id="{7A209D36-79C7-8DC5-7F4C-69C20A63BB3B}"/>
              </a:ext>
            </a:extLst>
          </p:cNvPr>
          <p:cNvPicPr>
            <a:picLocks noChangeAspect="1"/>
          </p:cNvPicPr>
          <p:nvPr/>
        </p:nvPicPr>
        <p:blipFill>
          <a:blip r:embed="rId2"/>
          <a:stretch>
            <a:fillRect/>
          </a:stretch>
        </p:blipFill>
        <p:spPr>
          <a:xfrm>
            <a:off x="1543633" y="1690688"/>
            <a:ext cx="8328155" cy="4713449"/>
          </a:xfrm>
          <a:prstGeom prst="rect">
            <a:avLst/>
          </a:prstGeom>
        </p:spPr>
      </p:pic>
    </p:spTree>
    <p:extLst>
      <p:ext uri="{BB962C8B-B14F-4D97-AF65-F5344CB8AC3E}">
        <p14:creationId xmlns:p14="http://schemas.microsoft.com/office/powerpoint/2010/main" val="39363875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B648-9C7C-6EE7-E073-50D92ECBBBCF}"/>
              </a:ext>
            </a:extLst>
          </p:cNvPr>
          <p:cNvSpPr>
            <a:spLocks noGrp="1"/>
          </p:cNvSpPr>
          <p:nvPr>
            <p:ph type="title"/>
          </p:nvPr>
        </p:nvSpPr>
        <p:spPr/>
        <p:txBody>
          <a:bodyPr/>
          <a:lstStyle/>
          <a:p>
            <a:r>
              <a:rPr lang="en-US" dirty="0"/>
              <a:t>Active Vs Passive Data Dictionary</a:t>
            </a:r>
            <a:endParaRPr lang="en-AU" dirty="0"/>
          </a:p>
        </p:txBody>
      </p:sp>
      <p:sp>
        <p:nvSpPr>
          <p:cNvPr id="3" name="Content Placeholder 2">
            <a:extLst>
              <a:ext uri="{FF2B5EF4-FFF2-40B4-BE49-F238E27FC236}">
                <a16:creationId xmlns:a16="http://schemas.microsoft.com/office/drawing/2014/main" id="{9EA42B69-D5A8-D3EA-EB27-BE64ECDAEEE1}"/>
              </a:ext>
            </a:extLst>
          </p:cNvPr>
          <p:cNvSpPr>
            <a:spLocks noGrp="1"/>
          </p:cNvSpPr>
          <p:nvPr>
            <p:ph idx="1"/>
          </p:nvPr>
        </p:nvSpPr>
        <p:spPr/>
        <p:txBody>
          <a:bodyPr/>
          <a:lstStyle/>
          <a:p>
            <a:endParaRPr lang="en-AU" dirty="0"/>
          </a:p>
        </p:txBody>
      </p:sp>
      <p:pic>
        <p:nvPicPr>
          <p:cNvPr id="5" name="Picture 4">
            <a:extLst>
              <a:ext uri="{FF2B5EF4-FFF2-40B4-BE49-F238E27FC236}">
                <a16:creationId xmlns:a16="http://schemas.microsoft.com/office/drawing/2014/main" id="{8EB860FC-5416-52B9-24A7-042094899DCE}"/>
              </a:ext>
            </a:extLst>
          </p:cNvPr>
          <p:cNvPicPr>
            <a:picLocks noChangeAspect="1"/>
          </p:cNvPicPr>
          <p:nvPr/>
        </p:nvPicPr>
        <p:blipFill>
          <a:blip r:embed="rId2"/>
          <a:stretch>
            <a:fillRect/>
          </a:stretch>
        </p:blipFill>
        <p:spPr>
          <a:xfrm>
            <a:off x="2901289" y="1326776"/>
            <a:ext cx="6807102" cy="5531224"/>
          </a:xfrm>
          <a:prstGeom prst="rect">
            <a:avLst/>
          </a:prstGeom>
        </p:spPr>
      </p:pic>
    </p:spTree>
    <p:extLst>
      <p:ext uri="{BB962C8B-B14F-4D97-AF65-F5344CB8AC3E}">
        <p14:creationId xmlns:p14="http://schemas.microsoft.com/office/powerpoint/2010/main" val="22246181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B0A6-6325-993D-E7BA-30C66C12546D}"/>
              </a:ext>
            </a:extLst>
          </p:cNvPr>
          <p:cNvSpPr>
            <a:spLocks noGrp="1"/>
          </p:cNvSpPr>
          <p:nvPr>
            <p:ph type="title"/>
          </p:nvPr>
        </p:nvSpPr>
        <p:spPr>
          <a:xfrm>
            <a:off x="1063752" y="2910591"/>
            <a:ext cx="10058400" cy="1609344"/>
          </a:xfrm>
        </p:spPr>
        <p:txBody>
          <a:bodyPr/>
          <a:lstStyle/>
          <a:p>
            <a:pPr algn="ctr"/>
            <a:r>
              <a:rPr lang="en-US" dirty="0"/>
              <a:t>Thank you!!!</a:t>
            </a:r>
            <a:endParaRPr lang="en-AU" dirty="0"/>
          </a:p>
        </p:txBody>
      </p:sp>
      <p:sp>
        <p:nvSpPr>
          <p:cNvPr id="3" name="Content Placeholder 2">
            <a:extLst>
              <a:ext uri="{FF2B5EF4-FFF2-40B4-BE49-F238E27FC236}">
                <a16:creationId xmlns:a16="http://schemas.microsoft.com/office/drawing/2014/main" id="{4890865F-285B-6134-B1C0-4C645B00B7DF}"/>
              </a:ext>
            </a:extLst>
          </p:cNvPr>
          <p:cNvSpPr>
            <a:spLocks noGrp="1"/>
          </p:cNvSpPr>
          <p:nvPr>
            <p:ph idx="1"/>
          </p:nvPr>
        </p:nvSpPr>
        <p:spPr/>
        <p:txBody>
          <a:bodyPr/>
          <a:lstStyle/>
          <a:p>
            <a:endParaRPr lang="en-AU" dirty="0"/>
          </a:p>
        </p:txBody>
      </p:sp>
      <p:sp>
        <p:nvSpPr>
          <p:cNvPr id="4" name="Slide Number Placeholder 3">
            <a:extLst>
              <a:ext uri="{FF2B5EF4-FFF2-40B4-BE49-F238E27FC236}">
                <a16:creationId xmlns:a16="http://schemas.microsoft.com/office/drawing/2014/main" id="{09655E44-3F2A-A906-85EE-DF1FAAA74E08}"/>
              </a:ext>
            </a:extLst>
          </p:cNvPr>
          <p:cNvSpPr>
            <a:spLocks noGrp="1"/>
          </p:cNvSpPr>
          <p:nvPr>
            <p:ph type="sldNum" sz="quarter" idx="12"/>
          </p:nvPr>
        </p:nvSpPr>
        <p:spPr/>
        <p:txBody>
          <a:bodyPr/>
          <a:lstStyle/>
          <a:p>
            <a:fld id="{E4237195-B76F-4A0C-8831-6CAFFA172241}" type="slidenum">
              <a:rPr lang="en-AU" smtClean="0"/>
              <a:t>71</a:t>
            </a:fld>
            <a:endParaRPr lang="en-AU"/>
          </a:p>
        </p:txBody>
      </p:sp>
    </p:spTree>
    <p:extLst>
      <p:ext uri="{BB962C8B-B14F-4D97-AF65-F5344CB8AC3E}">
        <p14:creationId xmlns:p14="http://schemas.microsoft.com/office/powerpoint/2010/main" val="3520312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D275-2D77-C95F-1CDF-02B75D55BE4C}"/>
              </a:ext>
            </a:extLst>
          </p:cNvPr>
          <p:cNvSpPr>
            <a:spLocks noGrp="1"/>
          </p:cNvSpPr>
          <p:nvPr>
            <p:ph type="title"/>
          </p:nvPr>
        </p:nvSpPr>
        <p:spPr/>
        <p:txBody>
          <a:bodyPr/>
          <a:lstStyle/>
          <a:p>
            <a:r>
              <a:rPr lang="en-US" dirty="0"/>
              <a:t>Example 4</a:t>
            </a:r>
            <a:endParaRPr lang="en-AU" dirty="0"/>
          </a:p>
        </p:txBody>
      </p:sp>
      <p:sp>
        <p:nvSpPr>
          <p:cNvPr id="3" name="Content Placeholder 2">
            <a:extLst>
              <a:ext uri="{FF2B5EF4-FFF2-40B4-BE49-F238E27FC236}">
                <a16:creationId xmlns:a16="http://schemas.microsoft.com/office/drawing/2014/main" id="{2C1DB750-EC4E-1467-3DE8-A0261AABDB47}"/>
              </a:ext>
            </a:extLst>
          </p:cNvPr>
          <p:cNvSpPr>
            <a:spLocks noGrp="1"/>
          </p:cNvSpPr>
          <p:nvPr>
            <p:ph sz="quarter" idx="13"/>
          </p:nvPr>
        </p:nvSpPr>
        <p:spPr/>
        <p:txBody>
          <a:bodyPr/>
          <a:lstStyle/>
          <a:p>
            <a:endParaRPr lang="en-AU" dirty="0"/>
          </a:p>
        </p:txBody>
      </p:sp>
      <p:pic>
        <p:nvPicPr>
          <p:cNvPr id="5" name="Picture 4">
            <a:extLst>
              <a:ext uri="{FF2B5EF4-FFF2-40B4-BE49-F238E27FC236}">
                <a16:creationId xmlns:a16="http://schemas.microsoft.com/office/drawing/2014/main" id="{8C49924E-979A-2F42-6469-B2B0905755FF}"/>
              </a:ext>
            </a:extLst>
          </p:cNvPr>
          <p:cNvPicPr>
            <a:picLocks noChangeAspect="1"/>
          </p:cNvPicPr>
          <p:nvPr/>
        </p:nvPicPr>
        <p:blipFill>
          <a:blip r:embed="rId2"/>
          <a:stretch>
            <a:fillRect/>
          </a:stretch>
        </p:blipFill>
        <p:spPr>
          <a:xfrm>
            <a:off x="4065154" y="541176"/>
            <a:ext cx="6669327" cy="6064898"/>
          </a:xfrm>
          <a:prstGeom prst="rect">
            <a:avLst/>
          </a:prstGeom>
        </p:spPr>
      </p:pic>
    </p:spTree>
    <p:extLst>
      <p:ext uri="{BB962C8B-B14F-4D97-AF65-F5344CB8AC3E}">
        <p14:creationId xmlns:p14="http://schemas.microsoft.com/office/powerpoint/2010/main" val="1596094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1049-C7A1-0CCE-E3B1-2B03BF08DDFC}"/>
              </a:ext>
            </a:extLst>
          </p:cNvPr>
          <p:cNvSpPr>
            <a:spLocks noGrp="1"/>
          </p:cNvSpPr>
          <p:nvPr>
            <p:ph type="title"/>
          </p:nvPr>
        </p:nvSpPr>
        <p:spPr/>
        <p:txBody>
          <a:bodyPr/>
          <a:lstStyle/>
          <a:p>
            <a:r>
              <a:rPr lang="en-US" dirty="0"/>
              <a:t>Sequence Diagram</a:t>
            </a:r>
            <a:endParaRPr lang="en-AU" dirty="0"/>
          </a:p>
        </p:txBody>
      </p:sp>
      <p:sp>
        <p:nvSpPr>
          <p:cNvPr id="3" name="Content Placeholder 2">
            <a:extLst>
              <a:ext uri="{FF2B5EF4-FFF2-40B4-BE49-F238E27FC236}">
                <a16:creationId xmlns:a16="http://schemas.microsoft.com/office/drawing/2014/main" id="{03049E62-A56A-F168-550E-535207D31080}"/>
              </a:ext>
            </a:extLst>
          </p:cNvPr>
          <p:cNvSpPr>
            <a:spLocks noGrp="1"/>
          </p:cNvSpPr>
          <p:nvPr>
            <p:ph sz="quarter" idx="13"/>
          </p:nvPr>
        </p:nvSpPr>
        <p:spPr>
          <a:xfrm>
            <a:off x="913774" y="2108718"/>
            <a:ext cx="10363826" cy="3682481"/>
          </a:xfrm>
        </p:spPr>
        <p:txBody>
          <a:bodyPr/>
          <a:lstStyle/>
          <a:p>
            <a:pPr algn="just"/>
            <a:r>
              <a:rPr lang="en-US" dirty="0"/>
              <a:t>A sequence diagram describes an interaction among a set of objects participated in a collaboration (or scenario), arranged in a chronological order.</a:t>
            </a:r>
          </a:p>
          <a:p>
            <a:pPr algn="just"/>
            <a:r>
              <a:rPr lang="en-US" dirty="0"/>
              <a:t>It shows the objects participating in the interaction by their "lifelines" and the messages that they send to each other.</a:t>
            </a:r>
          </a:p>
          <a:p>
            <a:pPr algn="just"/>
            <a:r>
              <a:rPr lang="en-US" dirty="0"/>
              <a:t>Sequence diagrams can be useful references for businesses and other organizations.</a:t>
            </a:r>
            <a:endParaRPr lang="en-AU" dirty="0"/>
          </a:p>
        </p:txBody>
      </p:sp>
    </p:spTree>
    <p:extLst>
      <p:ext uri="{BB962C8B-B14F-4D97-AF65-F5344CB8AC3E}">
        <p14:creationId xmlns:p14="http://schemas.microsoft.com/office/powerpoint/2010/main" val="3689568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13547</TotalTime>
  <Words>3174</Words>
  <Application>Microsoft Office PowerPoint</Application>
  <PresentationFormat>Widescreen</PresentationFormat>
  <Paragraphs>304</Paragraphs>
  <Slides>71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Calibri Light</vt:lpstr>
      <vt:lpstr>Helvetica</vt:lpstr>
      <vt:lpstr>Nunito</vt:lpstr>
      <vt:lpstr>Palatino</vt:lpstr>
      <vt:lpstr>Office Theme</vt:lpstr>
      <vt:lpstr>Understanding requirements: Behavoural model and Flow model</vt:lpstr>
      <vt:lpstr>contents</vt:lpstr>
      <vt:lpstr>Activity diagram</vt:lpstr>
      <vt:lpstr>Elements of activity diagram</vt:lpstr>
      <vt:lpstr>Example 1</vt:lpstr>
      <vt:lpstr>Example 2</vt:lpstr>
      <vt:lpstr>Example 3</vt:lpstr>
      <vt:lpstr>Example 4</vt:lpstr>
      <vt:lpstr>Sequence Diagram</vt:lpstr>
      <vt:lpstr>Basic Sequence Diagram Notations</vt:lpstr>
      <vt:lpstr>Types of messages in Sequence Diagrams</vt:lpstr>
      <vt:lpstr>Sequence Diagram for login</vt:lpstr>
      <vt:lpstr>Example 2: Sequence Diagram for ATM machine</vt:lpstr>
      <vt:lpstr>Contd.</vt:lpstr>
      <vt:lpstr>Example 3: Make a phone call</vt:lpstr>
      <vt:lpstr>Example 4: Buy tickets</vt:lpstr>
      <vt:lpstr>Example 5: Sequence diagram for hospital management system</vt:lpstr>
      <vt:lpstr>Contd.</vt:lpstr>
      <vt:lpstr>Data flow diagram (DFD)</vt:lpstr>
      <vt:lpstr>The Flow Model</vt:lpstr>
      <vt:lpstr>DFD (contd.)</vt:lpstr>
      <vt:lpstr>Flow Modeling Notation</vt:lpstr>
      <vt:lpstr>External entity/Actor</vt:lpstr>
      <vt:lpstr>Contd…</vt:lpstr>
      <vt:lpstr>Process</vt:lpstr>
      <vt:lpstr>Contd…</vt:lpstr>
      <vt:lpstr>Data flow</vt:lpstr>
      <vt:lpstr>contd…</vt:lpstr>
      <vt:lpstr>Contd…</vt:lpstr>
      <vt:lpstr>Data store</vt:lpstr>
      <vt:lpstr>contd…</vt:lpstr>
      <vt:lpstr>Constraints</vt:lpstr>
      <vt:lpstr>contd…</vt:lpstr>
      <vt:lpstr>Control flows</vt:lpstr>
      <vt:lpstr>Data Stores</vt:lpstr>
      <vt:lpstr>Data Flow Diagramming: Guidelines</vt:lpstr>
      <vt:lpstr>Constructing a DFD—I</vt:lpstr>
      <vt:lpstr>Level 0 DFD Example</vt:lpstr>
      <vt:lpstr>Constructing a DFD—II</vt:lpstr>
      <vt:lpstr>The Data Flow Hierarchy</vt:lpstr>
      <vt:lpstr>Flow Modeling Notes</vt:lpstr>
      <vt:lpstr>Process Specification (PSPEC)</vt:lpstr>
      <vt:lpstr>DFDs: A Look Ahead</vt:lpstr>
      <vt:lpstr>DFD (example)</vt:lpstr>
      <vt:lpstr>Contd.</vt:lpstr>
      <vt:lpstr>Contd.</vt:lpstr>
      <vt:lpstr>Contd.</vt:lpstr>
      <vt:lpstr>Contd.</vt:lpstr>
      <vt:lpstr>Data Dictionary</vt:lpstr>
      <vt:lpstr>PowerPoint Presentation</vt:lpstr>
      <vt:lpstr>Contd…</vt:lpstr>
      <vt:lpstr>Uses of Data Dictionary</vt:lpstr>
      <vt:lpstr>Advantages of data dictionary</vt:lpstr>
      <vt:lpstr>Sources of Information</vt:lpstr>
      <vt:lpstr>Four categories of Data dictionary</vt:lpstr>
      <vt:lpstr>Defining the data flow</vt:lpstr>
      <vt:lpstr>PowerPoint Presentation</vt:lpstr>
      <vt:lpstr>Describing data structures</vt:lpstr>
      <vt:lpstr>PowerPoint Presentation</vt:lpstr>
      <vt:lpstr>PowerPoint Presentation</vt:lpstr>
      <vt:lpstr>Data elements</vt:lpstr>
      <vt:lpstr>PowerPoint Presentation</vt:lpstr>
      <vt:lpstr>PowerPoint Presentation</vt:lpstr>
      <vt:lpstr>Data stores</vt:lpstr>
      <vt:lpstr>PowerPoint Presentation</vt:lpstr>
      <vt:lpstr>Creating data dictionary: Example</vt:lpstr>
      <vt:lpstr>Types of data dictionary</vt:lpstr>
      <vt:lpstr>Active data dictionary</vt:lpstr>
      <vt:lpstr>Passive data dictionary</vt:lpstr>
      <vt:lpstr>Active Vs Passive Data Dictionary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Nazia Majadi</dc:creator>
  <cp:lastModifiedBy>Nazia Majadi</cp:lastModifiedBy>
  <cp:revision>35</cp:revision>
  <dcterms:created xsi:type="dcterms:W3CDTF">2025-01-25T06:44:24Z</dcterms:created>
  <dcterms:modified xsi:type="dcterms:W3CDTF">2025-02-17T16:18:53Z</dcterms:modified>
</cp:coreProperties>
</file>